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84" r:id="rId2"/>
    <p:sldId id="333" r:id="rId3"/>
    <p:sldId id="257" r:id="rId4"/>
    <p:sldId id="258" r:id="rId5"/>
    <p:sldId id="259" r:id="rId6"/>
    <p:sldId id="261" r:id="rId7"/>
    <p:sldId id="262" r:id="rId8"/>
    <p:sldId id="263" r:id="rId9"/>
    <p:sldId id="264" r:id="rId10"/>
    <p:sldId id="265" r:id="rId11"/>
    <p:sldId id="266" r:id="rId12"/>
    <p:sldId id="381" r:id="rId13"/>
    <p:sldId id="269" r:id="rId14"/>
    <p:sldId id="270" r:id="rId15"/>
    <p:sldId id="272" r:id="rId16"/>
    <p:sldId id="273" r:id="rId17"/>
    <p:sldId id="274" r:id="rId18"/>
    <p:sldId id="275" r:id="rId19"/>
    <p:sldId id="276" r:id="rId20"/>
    <p:sldId id="277" r:id="rId21"/>
    <p:sldId id="278"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319" r:id="rId35"/>
    <p:sldId id="320" r:id="rId36"/>
    <p:sldId id="321" r:id="rId37"/>
    <p:sldId id="322" r:id="rId38"/>
    <p:sldId id="323" r:id="rId39"/>
    <p:sldId id="324" r:id="rId40"/>
    <p:sldId id="325" r:id="rId41"/>
    <p:sldId id="326" r:id="rId42"/>
    <p:sldId id="328" r:id="rId43"/>
    <p:sldId id="327" r:id="rId44"/>
    <p:sldId id="32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79" d="100"/>
          <a:sy n="79" d="100"/>
        </p:scale>
        <p:origin x="-126"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pPr/>
              <a:t>4/19/2017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3CD5C82-C4E8-4D36-8962-D97A2F6EA9F5}" type="datetimeFigureOut">
              <a:rPr lang="en-MY" smtClean="0"/>
              <a:pPr/>
              <a:t>4/19/2017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CD5C82-C4E8-4D36-8962-D97A2F6EA9F5}" type="datetimeFigureOut">
              <a:rPr lang="en-MY" smtClean="0"/>
              <a:pPr/>
              <a:t>4/19/2017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CD5C82-C4E8-4D36-8962-D97A2F6EA9F5}" type="datetimeFigureOut">
              <a:rPr lang="en-MY" smtClean="0"/>
              <a:pPr/>
              <a:t>4/19/2017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8FE703D-A63B-4F86-AD8C-5A37B8DD3DDC}" type="slidenum">
              <a:rPr lang="en-MY" smtClean="0"/>
              <a:pPr/>
              <a:t>‹#›</a:t>
            </a:fld>
            <a:endParaRPr lang="en-MY"/>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CD5C82-C4E8-4D36-8962-D97A2F6EA9F5}" type="datetimeFigureOut">
              <a:rPr lang="en-MY" smtClean="0"/>
              <a:pPr/>
              <a:t>4/19/2017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CD5C82-C4E8-4D36-8962-D97A2F6EA9F5}" type="datetimeFigureOut">
              <a:rPr lang="en-MY" smtClean="0"/>
              <a:pPr/>
              <a:t>4/19/2017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8FE703D-A63B-4F86-AD8C-5A37B8DD3DDC}" type="slidenum">
              <a:rPr lang="en-MY" smtClean="0"/>
              <a:pPr/>
              <a:t>‹#›</a:t>
            </a:fld>
            <a:endParaRPr lang="en-MY"/>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CD5C82-C4E8-4D36-8962-D97A2F6EA9F5}" type="datetimeFigureOut">
              <a:rPr lang="en-MY" smtClean="0"/>
              <a:pPr/>
              <a:t>4/19/2017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CD5C82-C4E8-4D36-8962-D97A2F6EA9F5}" type="datetimeFigureOut">
              <a:rPr lang="en-MY" smtClean="0"/>
              <a:pPr/>
              <a:t>4/19/2017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CD5C82-C4E8-4D36-8962-D97A2F6EA9F5}" type="datetimeFigureOut">
              <a:rPr lang="en-MY" smtClean="0"/>
              <a:pPr/>
              <a:t>4/19/2017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CD5C82-C4E8-4D36-8962-D97A2F6EA9F5}" type="datetimeFigureOut">
              <a:rPr lang="en-MY" smtClean="0"/>
              <a:pPr/>
              <a:t>4/19/2017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CD5C82-C4E8-4D36-8962-D97A2F6EA9F5}" type="datetimeFigureOut">
              <a:rPr lang="en-MY" smtClean="0"/>
              <a:pPr/>
              <a:t>4/19/2017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3CD5C82-C4E8-4D36-8962-D97A2F6EA9F5}" type="datetimeFigureOut">
              <a:rPr lang="en-MY" smtClean="0"/>
              <a:pPr/>
              <a:t>4/19/2017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3CD5C82-C4E8-4D36-8962-D97A2F6EA9F5}" type="datetimeFigureOut">
              <a:rPr lang="en-MY" smtClean="0"/>
              <a:pPr/>
              <a:t>4/19/2017</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3CD5C82-C4E8-4D36-8962-D97A2F6EA9F5}" type="datetimeFigureOut">
              <a:rPr lang="en-MY" smtClean="0"/>
              <a:pPr/>
              <a:t>4/19/2017</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D5C82-C4E8-4D36-8962-D97A2F6EA9F5}" type="datetimeFigureOut">
              <a:rPr lang="en-MY" smtClean="0"/>
              <a:pPr/>
              <a:t>4/19/2017</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CD5C82-C4E8-4D36-8962-D97A2F6EA9F5}" type="datetimeFigureOut">
              <a:rPr lang="en-MY" smtClean="0"/>
              <a:pPr/>
              <a:t>4/19/2017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CD5C82-C4E8-4D36-8962-D97A2F6EA9F5}" type="datetimeFigureOut">
              <a:rPr lang="en-MY" smtClean="0"/>
              <a:pPr/>
              <a:t>4/19/2017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A8FE703D-A63B-4F86-AD8C-5A37B8DD3DDC}" type="slidenum">
              <a:rPr lang="en-MY" smtClean="0"/>
              <a:pPr/>
              <a:t>‹#›</a:t>
            </a:fld>
            <a:endParaRPr lang="en-MY"/>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3CD5C82-C4E8-4D36-8962-D97A2F6EA9F5}" type="datetimeFigureOut">
              <a:rPr lang="en-MY" smtClean="0"/>
              <a:pPr/>
              <a:t>4/19/2017</a:t>
            </a:fld>
            <a:endParaRPr lang="en-MY"/>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8FE703D-A63B-4F86-AD8C-5A37B8DD3DDC}" type="slidenum">
              <a:rPr lang="en-MY" smtClean="0"/>
              <a:pPr/>
              <a:t>‹#›</a:t>
            </a:fld>
            <a:endParaRPr lang="en-MY"/>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6.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8.v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oleObject" Target="../embeddings/oleObject10.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10.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11.v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12.v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13.vml"/><Relationship Id="rId4" Type="http://schemas.openxmlformats.org/officeDocument/2006/relationships/oleObject" Target="../embeddings/oleObject15.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15.v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16.v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17.v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18.v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4.xml"/><Relationship Id="rId1" Type="http://schemas.openxmlformats.org/officeDocument/2006/relationships/vmlDrawing" Target="../drawings/vmlDrawing19.v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4.xml"/><Relationship Id="rId1" Type="http://schemas.openxmlformats.org/officeDocument/2006/relationships/vmlDrawing" Target="../drawings/vmlDrawing20.v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379" y="2768600"/>
            <a:ext cx="8596668" cy="1320800"/>
          </a:xfrm>
        </p:spPr>
        <p:txBody>
          <a:bodyPr/>
          <a:lstStyle/>
          <a:p>
            <a:pPr algn="r"/>
            <a:r>
              <a:rPr lang="en-US" dirty="0">
                <a:sym typeface="+mn-ea"/>
              </a:rPr>
              <a:t>5.0 Restaurant and Kitchen Operation </a:t>
            </a:r>
            <a:r>
              <a:rPr lang="en-US" dirty="0"/>
              <a:t/>
            </a:r>
            <a:br>
              <a:rPr lang="en-US" dirty="0"/>
            </a:br>
            <a:endParaRPr lang="en-US" dirty="0"/>
          </a:p>
        </p:txBody>
      </p:sp>
      <p:sp>
        <p:nvSpPr>
          <p:cNvPr id="3" name="Content Placeholder 2"/>
          <p:cNvSpPr>
            <a:spLocks noGrp="1"/>
          </p:cNvSpPr>
          <p:nvPr>
            <p:ph idx="1"/>
          </p:nvPr>
        </p:nvSpPr>
        <p:spPr>
          <a:xfrm>
            <a:off x="1600200" y="4107815"/>
            <a:ext cx="7673975" cy="1933575"/>
          </a:xfrm>
        </p:spPr>
        <p:txBody>
          <a:bodyPr/>
          <a:lstStyle/>
          <a:p>
            <a:pPr marL="0" indent="0" algn="r">
              <a:buNone/>
            </a:pPr>
            <a:r>
              <a:rPr lang="en-US" dirty="0"/>
              <a:t>EXECUTIVE DIPLOMA IN CULINARY ARTS AND HOSPITALITY MANAGEMENT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COMPETITION </a:t>
            </a:r>
          </a:p>
        </p:txBody>
      </p:sp>
      <p:sp>
        <p:nvSpPr>
          <p:cNvPr id="3" name="Content Placeholder 2"/>
          <p:cNvSpPr>
            <a:spLocks noGrp="1"/>
          </p:cNvSpPr>
          <p:nvPr>
            <p:ph idx="1"/>
          </p:nvPr>
        </p:nvSpPr>
        <p:spPr>
          <a:xfrm>
            <a:off x="677545" y="1931035"/>
            <a:ext cx="8596630" cy="4110355"/>
          </a:xfrm>
        </p:spPr>
        <p:txBody>
          <a:bodyPr/>
          <a:lstStyle/>
          <a:p>
            <a:pPr marL="285750" indent="-285750">
              <a:buFont typeface="Wingdings" panose="05000000000000000000" charset="0"/>
              <a:buChar char="Ø"/>
            </a:pPr>
            <a:r>
              <a:rPr lang="en-US"/>
              <a:t>Direct completion will come from Abacus, Boomers, Xinxian, Korai Gost, Voot, Baburchi etc.</a:t>
            </a:r>
          </a:p>
          <a:p>
            <a:pPr marL="285750" indent="-285750">
              <a:buFont typeface="Wingdings" panose="05000000000000000000" charset="0"/>
              <a:buChar char="Ø"/>
            </a:pPr>
            <a:endParaRPr lang="en-US"/>
          </a:p>
          <a:p>
            <a:pPr marL="285750" indent="-285750">
              <a:buFont typeface="Wingdings" panose="05000000000000000000" charset="0"/>
              <a:buChar char="Ø"/>
            </a:pPr>
            <a:endParaRPr lang="en-US"/>
          </a:p>
          <a:p>
            <a:pPr marL="285750" indent="-285750">
              <a:buFont typeface="Wingdings" panose="05000000000000000000" charset="0"/>
              <a:buChar char="Ø"/>
            </a:pPr>
            <a:r>
              <a:rPr lang="en-US"/>
              <a:t>Though no competitors offer the fun and relaxing atmosphere that our organization plans to establish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316865"/>
            <a:ext cx="8596630" cy="918210"/>
          </a:xfrm>
        </p:spPr>
        <p:txBody>
          <a:bodyPr/>
          <a:lstStyle/>
          <a:p>
            <a:r>
              <a:rPr lang="en-US">
                <a:sym typeface="+mn-ea"/>
              </a:rPr>
              <a:t>5.4 GOALS &amp; OBJECTIVE </a:t>
            </a:r>
            <a:endParaRPr lang="en-US"/>
          </a:p>
        </p:txBody>
      </p:sp>
      <p:sp>
        <p:nvSpPr>
          <p:cNvPr id="3" name="Content Placeholder 2"/>
          <p:cNvSpPr>
            <a:spLocks noGrp="1"/>
          </p:cNvSpPr>
          <p:nvPr>
            <p:ph idx="1"/>
          </p:nvPr>
        </p:nvSpPr>
        <p:spPr>
          <a:xfrm>
            <a:off x="677545" y="1452245"/>
            <a:ext cx="8596630" cy="4589145"/>
          </a:xfrm>
        </p:spPr>
        <p:txBody>
          <a:bodyPr>
            <a:normAutofit/>
          </a:bodyPr>
          <a:lstStyle/>
          <a:p>
            <a:pPr marL="285750" indent="-285750"/>
            <a:r>
              <a:rPr lang="en-US"/>
              <a:t>Ensure customer satisfaction and build a repeat-customer base.</a:t>
            </a:r>
          </a:p>
          <a:p>
            <a:pPr marL="285750" indent="-285750"/>
            <a:endParaRPr lang="en-US"/>
          </a:p>
          <a:p>
            <a:pPr marL="285750" indent="-285750"/>
            <a:r>
              <a:rPr lang="en-US"/>
              <a:t>Improve our position in the local market and strengthen our brand.</a:t>
            </a:r>
          </a:p>
          <a:p>
            <a:pPr marL="285750" indent="-285750"/>
            <a:endParaRPr lang="en-US"/>
          </a:p>
          <a:p>
            <a:pPr marL="285750" indent="-285750"/>
            <a:r>
              <a:rPr lang="en-US"/>
              <a:t>It also allows us to interact with people on a daily basis.</a:t>
            </a:r>
          </a:p>
          <a:p>
            <a:pPr marL="285750" indent="-285750"/>
            <a:endParaRPr lang="en-US"/>
          </a:p>
          <a:p>
            <a:pPr marL="285750" indent="-285750"/>
            <a:r>
              <a:rPr lang="en-US"/>
              <a:t>A developed marketing program.</a:t>
            </a:r>
          </a:p>
          <a:p>
            <a:pPr marL="285750" indent="-285750"/>
            <a:endParaRPr lang="en-US"/>
          </a:p>
          <a:p>
            <a:pPr marL="285750" indent="-285750"/>
            <a:r>
              <a:rPr lang="en-US"/>
              <a:t>Promoted through radio and newspaper advertising, posters, and the yellow pages.</a:t>
            </a:r>
          </a:p>
          <a:p>
            <a:pPr marL="285750" indent="-285750"/>
            <a:endParaRPr lang="en-US"/>
          </a:p>
          <a:p>
            <a:pPr marL="285750" indent="-285750"/>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545" y="936625"/>
            <a:ext cx="8596630" cy="5104765"/>
          </a:xfrm>
        </p:spPr>
        <p:txBody>
          <a:bodyPr/>
          <a:lstStyle/>
          <a:p>
            <a:pPr marL="285750" indent="-285750"/>
            <a:r>
              <a:rPr lang="en-US">
                <a:sym typeface="+mn-ea"/>
              </a:rPr>
              <a:t>Coupons will be issued for the family dining section to encourage immediate sales.</a:t>
            </a:r>
            <a:endParaRPr lang="en-US"/>
          </a:p>
          <a:p>
            <a:pPr marL="285750" indent="-285750"/>
            <a:endParaRPr lang="en-US"/>
          </a:p>
          <a:p>
            <a:pPr marL="285750" indent="-285750"/>
            <a:r>
              <a:rPr lang="en-US">
                <a:sym typeface="+mn-ea"/>
              </a:rPr>
              <a:t>A person who is active in the community can promote the restaurant through his affiliation with many groups and organizations.</a:t>
            </a:r>
            <a:endParaRPr lang="en-US"/>
          </a:p>
          <a:p>
            <a:pPr marL="285750" indent="-285750"/>
            <a:endParaRPr lang="en-US"/>
          </a:p>
          <a:p>
            <a:pPr marL="285750" indent="-285750"/>
            <a:r>
              <a:rPr lang="en-US">
                <a:sym typeface="+mn-ea"/>
              </a:rPr>
              <a:t>10% discount will be applied to seniors to attract that market.</a:t>
            </a:r>
            <a:endParaRPr lang="en-US"/>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5.5 REQUIRED MANPOWER</a:t>
            </a:r>
            <a:endParaRPr lang="en-US"/>
          </a:p>
        </p:txBody>
      </p:sp>
      <p:sp>
        <p:nvSpPr>
          <p:cNvPr id="3" name="Content Placeholder 2"/>
          <p:cNvSpPr>
            <a:spLocks noGrp="1"/>
          </p:cNvSpPr>
          <p:nvPr>
            <p:ph idx="1"/>
          </p:nvPr>
        </p:nvSpPr>
        <p:spPr/>
        <p:txBody>
          <a:bodyPr/>
          <a:lstStyle/>
          <a:p>
            <a:pPr marL="285750" indent="-285750">
              <a:buFont typeface="Wingdings" panose="05000000000000000000" charset="0"/>
              <a:buChar char="Ø"/>
            </a:pPr>
            <a:r>
              <a:rPr lang="en-US"/>
              <a:t>Chefs (Permanent &amp; Part-Time)</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Waiters</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Hosts</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Bussing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5.6 FINANCIAL PLAN	</a:t>
            </a:r>
          </a:p>
        </p:txBody>
      </p:sp>
      <p:sp>
        <p:nvSpPr>
          <p:cNvPr id="3" name="Content Placeholder 2"/>
          <p:cNvSpPr>
            <a:spLocks noGrp="1"/>
          </p:cNvSpPr>
          <p:nvPr>
            <p:ph sz="half" idx="1"/>
          </p:nvPr>
        </p:nvSpPr>
        <p:spPr>
          <a:xfrm>
            <a:off x="677545" y="1716405"/>
            <a:ext cx="8315960" cy="4324985"/>
          </a:xfrm>
        </p:spPr>
        <p:txBody>
          <a:bodyPr/>
          <a:lstStyle/>
          <a:p>
            <a:pPr marL="0" indent="0">
              <a:buNone/>
            </a:pPr>
            <a:r>
              <a:rPr lang="en-US"/>
              <a:t>It is reasonable to assume that given the location, size ofoperation, and unique concept of this restaurant, that it willproduce sales in excess of the existing operation. Theprojections set out in this plan, however, are based on a moreconservative estimate.</a:t>
            </a:r>
          </a:p>
          <a:p>
            <a:pPr marL="0" indent="0">
              <a:buNone/>
            </a:pPr>
            <a:endParaRPr lang="en-US"/>
          </a:p>
          <a:p>
            <a:pPr marL="0" indent="0">
              <a:buNone/>
            </a:pPr>
            <a:endParaRPr lang="en-US"/>
          </a:p>
          <a:p>
            <a:pPr marL="0" indent="0">
              <a:buNone/>
            </a:pPr>
            <a:endParaRPr lang="en-US"/>
          </a:p>
        </p:txBody>
      </p:sp>
      <p:graphicFrame>
        <p:nvGraphicFramePr>
          <p:cNvPr id="6" name="Content Placeholder 5"/>
          <p:cNvGraphicFramePr>
            <a:graphicFrameLocks/>
          </p:cNvGraphicFramePr>
          <p:nvPr>
            <p:ph sz="half" idx="2"/>
          </p:nvPr>
        </p:nvGraphicFramePr>
        <p:xfrm>
          <a:off x="1558290" y="3416935"/>
          <a:ext cx="5963285" cy="2341245"/>
        </p:xfrm>
        <a:graphic>
          <a:graphicData uri="http://schemas.openxmlformats.org/presentationml/2006/ole">
            <p:oleObj spid="_x0000_s25601" r:id="rId3" imgW="4285714" imgH="1657581" progId="PBrush">
              <p:embed/>
            </p:oleObj>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5485" y="645160"/>
            <a:ext cx="8596630" cy="5382260"/>
          </a:xfrm>
        </p:spPr>
        <p:txBody>
          <a:bodyPr/>
          <a:lstStyle/>
          <a:p>
            <a:pPr marL="0" indent="0">
              <a:buNone/>
            </a:pPr>
            <a:endParaRPr lang="en-US" b="1">
              <a:solidFill>
                <a:schemeClr val="accent1"/>
              </a:solidFill>
              <a:effectLst>
                <a:outerShdw blurRad="38100" dist="25400" dir="5400000" algn="ctr" rotWithShape="0">
                  <a:srgbClr val="6E747A">
                    <a:alpha val="43000"/>
                  </a:srgbClr>
                </a:outerShdw>
              </a:effectLst>
            </a:endParaRPr>
          </a:p>
          <a:p>
            <a:pPr marL="0" indent="0">
              <a:buNone/>
            </a:pPr>
            <a:r>
              <a:rPr lang="en-US" b="1">
                <a:solidFill>
                  <a:schemeClr val="accent1"/>
                </a:solidFill>
                <a:effectLst>
                  <a:outerShdw blurRad="38100" dist="25400" dir="5400000" algn="ctr" rotWithShape="0">
                    <a:srgbClr val="6E747A">
                      <a:alpha val="43000"/>
                    </a:srgbClr>
                  </a:outerShdw>
                </a:effectLst>
              </a:rPr>
              <a:t>ECONOMY </a:t>
            </a:r>
          </a:p>
          <a:p>
            <a:pPr marL="0" indent="0">
              <a:buNone/>
            </a:pPr>
            <a:r>
              <a:rPr lang="en-US"/>
              <a:t>Slow Economic Recovery. We anticipate a slow-growtheconomy, recovering from an economic recession.</a:t>
            </a:r>
          </a:p>
          <a:p>
            <a:pPr marL="0" indent="0">
              <a:buNone/>
            </a:pPr>
            <a:endParaRPr lang="en-US"/>
          </a:p>
          <a:p>
            <a:pPr marL="0" indent="0">
              <a:buNone/>
            </a:pPr>
            <a:r>
              <a:rPr lang="en-US" b="1">
                <a:solidFill>
                  <a:schemeClr val="accent1"/>
                </a:solidFill>
                <a:effectLst>
                  <a:outerShdw blurRad="38100" dist="25400" dir="5400000" algn="ctr" rotWithShape="0">
                    <a:srgbClr val="6E747A">
                      <a:alpha val="43000"/>
                    </a:srgbClr>
                  </a:outerShdw>
                </a:effectLst>
              </a:rPr>
              <a:t>BUSINESS GROWTH</a:t>
            </a:r>
          </a:p>
          <a:p>
            <a:pPr marL="0" indent="0">
              <a:buNone/>
            </a:pPr>
            <a:r>
              <a:rPr lang="en-US" b="1"/>
              <a:t>Annual Growth Rate Percentage:</a:t>
            </a:r>
            <a:r>
              <a:rPr lang="en-US"/>
              <a:t> We anticipate modestgrowth over the coming years. The financials account forthe following growth projections: </a:t>
            </a:r>
          </a:p>
          <a:p>
            <a:pPr marL="0" indent="0">
              <a:buNone/>
            </a:pPr>
            <a:endParaRPr lang="en-US"/>
          </a:p>
          <a:p>
            <a:pPr marL="0" indent="0">
              <a:buNone/>
            </a:pPr>
            <a:r>
              <a:rPr lang="en-US"/>
              <a:t>				</a:t>
            </a:r>
            <a:r>
              <a:rPr lang="en-US"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Year 2: 6%   Year 4: 4% </a:t>
            </a:r>
          </a:p>
          <a:p>
            <a:pPr marL="0" indent="0">
              <a:buNone/>
            </a:pPr>
            <a:r>
              <a:rPr lang="en-US"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Year 3: 5%   Year 5: 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WEEKLY SALES VARIANCE </a:t>
            </a:r>
          </a:p>
        </p:txBody>
      </p:sp>
      <p:sp>
        <p:nvSpPr>
          <p:cNvPr id="3" name="Content Placeholder 2"/>
          <p:cNvSpPr>
            <a:spLocks noGrp="1"/>
          </p:cNvSpPr>
          <p:nvPr>
            <p:ph idx="1"/>
          </p:nvPr>
        </p:nvSpPr>
        <p:spPr>
          <a:xfrm>
            <a:off x="677545" y="1702435"/>
            <a:ext cx="8596630" cy="4338955"/>
          </a:xfrm>
        </p:spPr>
        <p:txBody>
          <a:bodyPr/>
          <a:lstStyle/>
          <a:p>
            <a:pPr marL="285750" indent="-285750">
              <a:buFont typeface="Wingdings" panose="05000000000000000000" charset="0"/>
              <a:buChar char="§"/>
            </a:pPr>
            <a:r>
              <a:rPr lang="en-US"/>
              <a:t>Friday will typically be our best sales for the week. The sales volume for all other days is represented as a percentage relative to Saturday.</a:t>
            </a:r>
          </a:p>
          <a:p>
            <a:pPr marL="0" indent="0">
              <a:buNone/>
            </a:pPr>
            <a:endParaRPr lang="en-US"/>
          </a:p>
          <a:p>
            <a:pPr marL="285750" indent="-285750">
              <a:buFont typeface="Wingdings" panose="05000000000000000000" charset="0"/>
              <a:buChar char="§"/>
            </a:pPr>
            <a:r>
              <a:rPr lang="en-US"/>
              <a:t>Therefore our weekly sales will vary as follows:</a:t>
            </a:r>
          </a:p>
          <a:p>
            <a:pPr marL="1200150" lvl="2" indent="-285750">
              <a:buFont typeface="Wingdings" panose="05000000000000000000" charset="0"/>
              <a:buChar char="Ø"/>
            </a:pPr>
            <a:r>
              <a:rPr lang="en-US" sz="1800"/>
              <a:t>Monday: 55%, </a:t>
            </a:r>
          </a:p>
          <a:p>
            <a:pPr marL="1200150" lvl="2" indent="-285750">
              <a:buFont typeface="Wingdings" panose="05000000000000000000" charset="0"/>
              <a:buChar char="Ø"/>
            </a:pPr>
            <a:r>
              <a:rPr lang="en-US" sz="1800"/>
              <a:t>Tuesday: 60%, </a:t>
            </a:r>
          </a:p>
          <a:p>
            <a:pPr marL="1200150" lvl="2" indent="-285750">
              <a:buFont typeface="Wingdings" panose="05000000000000000000" charset="0"/>
              <a:buChar char="Ø"/>
            </a:pPr>
            <a:r>
              <a:rPr lang="en-US" sz="1800"/>
              <a:t>Wednesday: 75%, </a:t>
            </a:r>
          </a:p>
          <a:p>
            <a:pPr marL="1200150" lvl="2" indent="-285750">
              <a:buFont typeface="Wingdings" panose="05000000000000000000" charset="0"/>
              <a:buChar char="Ø"/>
            </a:pPr>
            <a:r>
              <a:rPr lang="en-US" sz="1800"/>
              <a:t>Thursday:95%, </a:t>
            </a:r>
          </a:p>
          <a:p>
            <a:pPr marL="1200150" lvl="2" indent="-285750">
              <a:buFont typeface="Wingdings" panose="05000000000000000000" charset="0"/>
              <a:buChar char="Ø"/>
            </a:pPr>
            <a:r>
              <a:rPr lang="en-US" sz="1800"/>
              <a:t>Friday: 100%, </a:t>
            </a:r>
          </a:p>
          <a:p>
            <a:pPr marL="1200150" lvl="2" indent="-285750">
              <a:buFont typeface="Wingdings" panose="05000000000000000000" charset="0"/>
              <a:buChar char="Ø"/>
            </a:pPr>
            <a:r>
              <a:rPr lang="en-US" sz="1800"/>
              <a:t>Saturday: 90%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SIX-MONTH START-UP STAGE </a:t>
            </a:r>
          </a:p>
        </p:txBody>
      </p:sp>
      <p:sp>
        <p:nvSpPr>
          <p:cNvPr id="3" name="Content Placeholder 2"/>
          <p:cNvSpPr>
            <a:spLocks noGrp="1"/>
          </p:cNvSpPr>
          <p:nvPr>
            <p:ph idx="1"/>
          </p:nvPr>
        </p:nvSpPr>
        <p:spPr>
          <a:xfrm>
            <a:off x="677545" y="1784985"/>
            <a:ext cx="8596630" cy="4256405"/>
          </a:xfrm>
        </p:spPr>
        <p:txBody>
          <a:bodyPr/>
          <a:lstStyle/>
          <a:p>
            <a:pPr marL="0" indent="0">
              <a:buNone/>
            </a:pPr>
            <a:r>
              <a:rPr lang="en-US"/>
              <a:t>As a new restaurant entry to the Midtown market, the ramp-up in customer draw is expected to extend over 6 months.</a:t>
            </a:r>
          </a:p>
          <a:p>
            <a:pPr marL="0" indent="0">
              <a:buNone/>
            </a:pPr>
            <a:endParaRPr lang="en-US"/>
          </a:p>
          <a:p>
            <a:pPr marL="0" indent="0">
              <a:buNone/>
            </a:pPr>
            <a:r>
              <a:rPr lang="en-US"/>
              <a:t>This is reflected in a higher than average monthly salesvariance shown as follows (Worst-case / Expected-case): </a:t>
            </a:r>
          </a:p>
          <a:p>
            <a:pPr marL="0" indent="0">
              <a:buNone/>
            </a:pPr>
            <a:endParaRPr lang="en-US"/>
          </a:p>
          <a:p>
            <a:pPr marL="285750" indent="-285750">
              <a:buFont typeface="Wingdings" panose="05000000000000000000" charset="0"/>
              <a:buChar char="Ø"/>
            </a:pPr>
            <a:r>
              <a:rPr lang="en-US" b="1"/>
              <a:t>Month 1: 32% / 51% 	Month 4: 64% / 75% </a:t>
            </a:r>
          </a:p>
          <a:p>
            <a:pPr marL="285750" indent="-285750">
              <a:buFont typeface="Wingdings" panose="05000000000000000000" charset="0"/>
              <a:buChar char="Ø"/>
            </a:pPr>
            <a:r>
              <a:rPr lang="en-US" b="1"/>
              <a:t>Month 2: 41% / 58%	Month 5: 80% / 90%</a:t>
            </a:r>
          </a:p>
          <a:p>
            <a:pPr marL="285750" indent="-285750">
              <a:buFont typeface="Wingdings" panose="05000000000000000000" charset="0"/>
              <a:buChar char="Ø"/>
            </a:pPr>
            <a:r>
              <a:rPr lang="en-US" b="1"/>
              <a:t>Month 3: 52% / 66% 	Month 6: 90% / 92%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5.7 PRICING &amp; COST CONTROL</a:t>
            </a:r>
          </a:p>
        </p:txBody>
      </p:sp>
      <p:sp>
        <p:nvSpPr>
          <p:cNvPr id="3" name="Content Placeholder 2"/>
          <p:cNvSpPr>
            <a:spLocks noGrp="1"/>
          </p:cNvSpPr>
          <p:nvPr>
            <p:ph idx="1"/>
          </p:nvPr>
        </p:nvSpPr>
        <p:spPr>
          <a:xfrm>
            <a:off x="677545" y="1757680"/>
            <a:ext cx="8596630" cy="4283710"/>
          </a:xfrm>
        </p:spPr>
        <p:txBody>
          <a:bodyPr/>
          <a:lstStyle/>
          <a:p>
            <a:pPr marL="285750" indent="-285750">
              <a:buFont typeface="Wingdings" panose="05000000000000000000" charset="0"/>
              <a:buChar char="Ø"/>
            </a:pPr>
            <a:r>
              <a:rPr lang="en-US"/>
              <a:t>Competitive Pricing Model. Revenue calculations are based upon competitive price comparisons and established menu values in the current marketplace. The following are baseline assumptions on Average Check Totals, and Average Seat Turns:</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Daily average for lunch spending is 300 BDT per person, dinner at 400 BDT per person.</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With a focus on Cost Control, we anticipate 6 months to fine tune the restaurant operations and manage our costs within the defined tolerance range between 18-31%.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5.8 RESOURCES REQUIREMENTS </a:t>
            </a:r>
          </a:p>
        </p:txBody>
      </p:sp>
      <p:sp>
        <p:nvSpPr>
          <p:cNvPr id="3" name="Content Placeholder 2"/>
          <p:cNvSpPr>
            <a:spLocks noGrp="1"/>
          </p:cNvSpPr>
          <p:nvPr>
            <p:ph idx="1"/>
          </p:nvPr>
        </p:nvSpPr>
        <p:spPr>
          <a:xfrm>
            <a:off x="677545" y="1931035"/>
            <a:ext cx="8596630" cy="4110355"/>
          </a:xfrm>
        </p:spPr>
        <p:txBody>
          <a:bodyPr/>
          <a:lstStyle/>
          <a:p>
            <a:pPr marL="0" indent="0">
              <a:buNone/>
            </a:pPr>
            <a:r>
              <a:rPr lang="en-US" b="1"/>
              <a:t>Management:</a:t>
            </a:r>
            <a:r>
              <a:rPr lang="en-US"/>
              <a:t> Whole management bodies are responsible for overall management, operations and training.</a:t>
            </a:r>
          </a:p>
          <a:p>
            <a:pPr marL="0" indent="0">
              <a:buNone/>
            </a:pPr>
            <a:endParaRPr lang="en-US"/>
          </a:p>
          <a:p>
            <a:pPr marL="0" indent="0">
              <a:buNone/>
            </a:pPr>
            <a:r>
              <a:rPr lang="en-US" b="1"/>
              <a:t>Restaurant Supervisor: </a:t>
            </a:r>
            <a:r>
              <a:rPr lang="en-US"/>
              <a:t>To be hired responsible for service staff (waiters, hosts, etc.), scheduling of front-end operations and inventory, and training in conjunction with management.</a:t>
            </a:r>
          </a:p>
          <a:p>
            <a:pPr marL="0" indent="0">
              <a:buNone/>
            </a:pPr>
            <a:endParaRPr lang="en-US"/>
          </a:p>
          <a:p>
            <a:pPr marL="0" indent="0">
              <a:buNone/>
            </a:pPr>
            <a:r>
              <a:rPr lang="en-US" b="1"/>
              <a:t>Kitchen Supervisor:</a:t>
            </a:r>
            <a:r>
              <a:rPr lang="en-US"/>
              <a:t> To be hired responsible for kitchen staff, scheduling of kitchen operations, kitchen inventory and training in conjunction with management.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609600"/>
            <a:ext cx="8596630" cy="4505325"/>
          </a:xfrm>
        </p:spPr>
        <p:txBody>
          <a:bodyPr/>
          <a:lstStyle/>
          <a:p>
            <a:r>
              <a:rPr lang="en-US"/>
              <a:t/>
            </a:r>
            <a:br>
              <a:rPr lang="en-US"/>
            </a:br>
            <a:r>
              <a:rPr lang="en-US"/>
              <a:t/>
            </a:r>
            <a:br>
              <a:rPr lang="en-US"/>
            </a:br>
            <a:r>
              <a:rPr lang="en-US"/>
              <a:t/>
            </a:r>
            <a:br>
              <a:rPr lang="en-US"/>
            </a:br>
            <a:r>
              <a:rPr lang="en-US"/>
              <a:t/>
            </a:r>
            <a:br>
              <a:rPr lang="en-US"/>
            </a:br>
            <a:r>
              <a:rPr lang="en-US"/>
              <a:t>RESTAURANT OPERATION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MARKET PROMOTION </a:t>
            </a:r>
          </a:p>
        </p:txBody>
      </p:sp>
      <p:sp>
        <p:nvSpPr>
          <p:cNvPr id="3" name="Content Placeholder 2"/>
          <p:cNvSpPr>
            <a:spLocks noGrp="1"/>
          </p:cNvSpPr>
          <p:nvPr>
            <p:ph idx="1"/>
          </p:nvPr>
        </p:nvSpPr>
        <p:spPr>
          <a:xfrm>
            <a:off x="677545" y="1929765"/>
            <a:ext cx="8596630" cy="4111625"/>
          </a:xfrm>
        </p:spPr>
        <p:txBody>
          <a:bodyPr/>
          <a:lstStyle/>
          <a:p>
            <a:pPr marL="285750" indent="-285750">
              <a:buFont typeface="Wingdings" panose="05000000000000000000" charset="0"/>
              <a:buChar char="Ø"/>
            </a:pPr>
            <a:r>
              <a:rPr lang="en-US"/>
              <a:t>Online Advertising.</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Radio &amp; Newspaper Advertise.</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Posters.</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Yellow Pages.</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Affiliation.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CUSTOMER ATTRACTION </a:t>
            </a:r>
          </a:p>
        </p:txBody>
      </p:sp>
      <p:sp>
        <p:nvSpPr>
          <p:cNvPr id="3" name="Content Placeholder 2"/>
          <p:cNvSpPr>
            <a:spLocks noGrp="1"/>
          </p:cNvSpPr>
          <p:nvPr>
            <p:ph idx="1"/>
          </p:nvPr>
        </p:nvSpPr>
        <p:spPr/>
        <p:txBody>
          <a:bodyPr/>
          <a:lstStyle/>
          <a:p>
            <a:pPr marL="285750" indent="-285750">
              <a:buFont typeface="Wingdings" panose="05000000000000000000" charset="0"/>
              <a:buChar char="Ø"/>
            </a:pPr>
            <a:r>
              <a:rPr lang="en-US"/>
              <a:t>Coupons</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Sponsorship</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Discount</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Membership Cards</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Decoration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428625"/>
            <a:ext cx="8596630" cy="5647690"/>
          </a:xfrm>
        </p:spPr>
        <p:txBody>
          <a:bodyPr>
            <a:normAutofit/>
          </a:bodyPr>
          <a:lstStyle/>
          <a:p>
            <a:r>
              <a:rPr lang="en-US"/>
              <a:t/>
            </a:r>
            <a:br>
              <a:rPr lang="en-US"/>
            </a:br>
            <a:r>
              <a:rPr lang="en-US"/>
              <a:t/>
            </a:r>
            <a:br>
              <a:rPr lang="en-US"/>
            </a:br>
            <a:r>
              <a:rPr lang="en-US"/>
              <a:t/>
            </a:r>
            <a:br>
              <a:rPr lang="en-US"/>
            </a:br>
            <a:r>
              <a:rPr lang="en-US"/>
              <a:t>EQUIPMENT, PREPARATION,METHODS OF COOKERY AND ORGANISATIONAL STRUCTURE IN KITCHEN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5.9 KITCHEN KNIFES</a:t>
            </a:r>
          </a:p>
        </p:txBody>
      </p:sp>
      <p:graphicFrame>
        <p:nvGraphicFramePr>
          <p:cNvPr id="4" name="Content Placeholder 3"/>
          <p:cNvGraphicFramePr>
            <a:graphicFrameLocks/>
          </p:cNvGraphicFramePr>
          <p:nvPr>
            <p:ph idx="1"/>
          </p:nvPr>
        </p:nvGraphicFramePr>
        <p:xfrm>
          <a:off x="1129665" y="1790700"/>
          <a:ext cx="7150100" cy="4273550"/>
        </p:xfrm>
        <a:graphic>
          <a:graphicData uri="http://schemas.openxmlformats.org/presentationml/2006/ole">
            <p:oleObj spid="_x0000_s33793" r:id="rId3" imgW="4382112" imgH="3371429" progId="PBrush">
              <p:embed/>
            </p:oleObj>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KITCHEN KNIFES</a:t>
            </a:r>
            <a:r>
              <a:rPr lang="en-US"/>
              <a:t/>
            </a:r>
            <a:br>
              <a:rPr lang="en-US"/>
            </a:br>
            <a:endParaRPr lang="en-US"/>
          </a:p>
        </p:txBody>
      </p:sp>
      <p:graphicFrame>
        <p:nvGraphicFramePr>
          <p:cNvPr id="4" name="Content Placeholder 3"/>
          <p:cNvGraphicFramePr>
            <a:graphicFrameLocks/>
          </p:cNvGraphicFramePr>
          <p:nvPr>
            <p:ph idx="1"/>
          </p:nvPr>
        </p:nvGraphicFramePr>
        <p:xfrm>
          <a:off x="833120" y="1706880"/>
          <a:ext cx="7411720" cy="4591685"/>
        </p:xfrm>
        <a:graphic>
          <a:graphicData uri="http://schemas.openxmlformats.org/presentationml/2006/ole">
            <p:oleObj spid="_x0000_s44033" r:id="rId3" imgW="4285714" imgH="3285714" progId="PBrush">
              <p:embed/>
            </p:oleObj>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5.10 PRINCIPLES OF HEAT TRANSFERENCE</a:t>
            </a:r>
          </a:p>
        </p:txBody>
      </p:sp>
      <p:sp>
        <p:nvSpPr>
          <p:cNvPr id="3" name="Content Placeholder 2"/>
          <p:cNvSpPr>
            <a:spLocks noGrp="1"/>
          </p:cNvSpPr>
          <p:nvPr>
            <p:ph idx="1"/>
          </p:nvPr>
        </p:nvSpPr>
        <p:spPr>
          <a:xfrm>
            <a:off x="677545" y="1716405"/>
            <a:ext cx="8596630" cy="4324985"/>
          </a:xfrm>
        </p:spPr>
        <p:txBody>
          <a:bodyPr/>
          <a:lstStyle/>
          <a:p>
            <a:pPr marL="0" indent="0">
              <a:buNone/>
            </a:pPr>
            <a:r>
              <a:rPr lang="en-US"/>
              <a:t>All methods of cooking depend on one or more of the following principles: </a:t>
            </a:r>
          </a:p>
          <a:p>
            <a:pPr marL="0" indent="0">
              <a:buNone/>
            </a:pPr>
            <a:endParaRPr lang="en-US"/>
          </a:p>
          <a:p>
            <a:pPr marL="285750" indent="-285750"/>
            <a:r>
              <a:rPr lang="en-US"/>
              <a:t>Radiation </a:t>
            </a:r>
          </a:p>
          <a:p>
            <a:pPr marL="285750" indent="-285750"/>
            <a:endParaRPr lang="en-US"/>
          </a:p>
          <a:p>
            <a:pPr marL="285750" indent="-285750"/>
            <a:r>
              <a:rPr lang="en-US"/>
              <a:t>Conduction </a:t>
            </a:r>
          </a:p>
          <a:p>
            <a:pPr marL="285750" indent="-285750"/>
            <a:endParaRPr lang="en-US"/>
          </a:p>
          <a:p>
            <a:pPr marL="285750" indent="-285750"/>
            <a:r>
              <a:rPr lang="en-US"/>
              <a:t>Convection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RADIATION	</a:t>
            </a:r>
          </a:p>
        </p:txBody>
      </p:sp>
      <p:sp>
        <p:nvSpPr>
          <p:cNvPr id="3" name="Content Placeholder 2"/>
          <p:cNvSpPr>
            <a:spLocks noGrp="1"/>
          </p:cNvSpPr>
          <p:nvPr>
            <p:ph sz="half" idx="1"/>
          </p:nvPr>
        </p:nvSpPr>
        <p:spPr>
          <a:xfrm>
            <a:off x="677545" y="1661160"/>
            <a:ext cx="8718550" cy="4380230"/>
          </a:xfrm>
        </p:spPr>
        <p:txBody>
          <a:bodyPr/>
          <a:lstStyle/>
          <a:p>
            <a:pPr marL="0" indent="0">
              <a:buNone/>
            </a:pPr>
            <a:r>
              <a:rPr lang="en-US"/>
              <a:t>Heat passes from its source in directly rays until it falls on an object in its path such as grilling.</a:t>
            </a:r>
          </a:p>
          <a:p>
            <a:pPr marL="0" indent="0">
              <a:buNone/>
            </a:pPr>
            <a:endParaRPr lang="en-US"/>
          </a:p>
          <a:p>
            <a:pPr marL="0" indent="0">
              <a:buNone/>
            </a:pPr>
            <a:r>
              <a:rPr lang="en-US"/>
              <a:t> </a:t>
            </a:r>
          </a:p>
        </p:txBody>
      </p:sp>
      <p:graphicFrame>
        <p:nvGraphicFramePr>
          <p:cNvPr id="4" name="Content Placeholder 3"/>
          <p:cNvGraphicFramePr>
            <a:graphicFrameLocks/>
          </p:cNvGraphicFramePr>
          <p:nvPr>
            <p:ph sz="half" idx="2"/>
          </p:nvPr>
        </p:nvGraphicFramePr>
        <p:xfrm>
          <a:off x="1822450" y="2956560"/>
          <a:ext cx="4822825" cy="2997200"/>
        </p:xfrm>
        <a:graphic>
          <a:graphicData uri="http://schemas.openxmlformats.org/presentationml/2006/ole">
            <p:oleObj spid="_x0000_s45057" r:id="rId3" imgW="4780952" imgH="2742857" progId="PBrush">
              <p:embed/>
            </p:oleObj>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CONDUCTION </a:t>
            </a:r>
          </a:p>
        </p:txBody>
      </p:sp>
      <p:sp>
        <p:nvSpPr>
          <p:cNvPr id="3" name="Content Placeholder 2"/>
          <p:cNvSpPr>
            <a:spLocks noGrp="1"/>
          </p:cNvSpPr>
          <p:nvPr>
            <p:ph sz="half" idx="1"/>
          </p:nvPr>
        </p:nvSpPr>
        <p:spPr>
          <a:xfrm>
            <a:off x="677545" y="1729740"/>
            <a:ext cx="8595995" cy="4311650"/>
          </a:xfrm>
        </p:spPr>
        <p:txBody>
          <a:bodyPr/>
          <a:lstStyle/>
          <a:p>
            <a:pPr marL="0" indent="0">
              <a:buNone/>
            </a:pPr>
            <a:r>
              <a:rPr lang="en-US"/>
              <a:t>Transferring of heat through a solid object by conduct. Some materials for example, metal used for pans, transfer heat more quickly than wood. Conduction is the principle involved in the solid electric/ gas ranges.</a:t>
            </a:r>
          </a:p>
          <a:p>
            <a:pPr marL="0" indent="0">
              <a:buNone/>
            </a:pPr>
            <a:endParaRPr lang="en-US"/>
          </a:p>
          <a:p>
            <a:pPr marL="0" indent="0">
              <a:buNone/>
            </a:pPr>
            <a:r>
              <a:rPr lang="en-US"/>
              <a:t> </a:t>
            </a:r>
          </a:p>
        </p:txBody>
      </p:sp>
      <p:graphicFrame>
        <p:nvGraphicFramePr>
          <p:cNvPr id="4" name="Content Placeholder 3"/>
          <p:cNvGraphicFramePr>
            <a:graphicFrameLocks/>
          </p:cNvGraphicFramePr>
          <p:nvPr>
            <p:ph sz="half" idx="2"/>
          </p:nvPr>
        </p:nvGraphicFramePr>
        <p:xfrm>
          <a:off x="1780540" y="2910205"/>
          <a:ext cx="4753610" cy="2465705"/>
        </p:xfrm>
        <a:graphic>
          <a:graphicData uri="http://schemas.openxmlformats.org/presentationml/2006/ole">
            <p:oleObj spid="_x0000_s47105" r:id="rId3" imgW="4753639" imgH="2800741" progId="PBrush">
              <p:embed/>
            </p:oleObj>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CONVECTION </a:t>
            </a:r>
          </a:p>
        </p:txBody>
      </p:sp>
      <p:sp>
        <p:nvSpPr>
          <p:cNvPr id="3" name="Content Placeholder 2"/>
          <p:cNvSpPr>
            <a:spLocks noGrp="1"/>
          </p:cNvSpPr>
          <p:nvPr>
            <p:ph sz="half" idx="1"/>
          </p:nvPr>
        </p:nvSpPr>
        <p:spPr>
          <a:xfrm>
            <a:off x="677545" y="1604645"/>
            <a:ext cx="8595995" cy="4436745"/>
          </a:xfrm>
        </p:spPr>
        <p:txBody>
          <a:bodyPr/>
          <a:lstStyle/>
          <a:p>
            <a:pPr marL="0" indent="0">
              <a:buNone/>
            </a:pPr>
            <a:r>
              <a:rPr lang="en-US"/>
              <a:t>The movement of heated particles of gases or liquids . On heating, the particles expand, become less dense and rise. The colder particles sink to take their place, causing convection currents which distribute heat. This principle is used in heating a gas oven and in the heating of liquids. </a:t>
            </a:r>
          </a:p>
          <a:p>
            <a:pPr marL="0" indent="0">
              <a:buNone/>
            </a:pPr>
            <a:endParaRPr lang="en-US"/>
          </a:p>
          <a:p>
            <a:pPr marL="0" indent="0">
              <a:buNone/>
            </a:pPr>
            <a:endParaRPr lang="en-US"/>
          </a:p>
        </p:txBody>
      </p:sp>
      <p:graphicFrame>
        <p:nvGraphicFramePr>
          <p:cNvPr id="4" name="Content Placeholder 3"/>
          <p:cNvGraphicFramePr>
            <a:graphicFrameLocks/>
          </p:cNvGraphicFramePr>
          <p:nvPr>
            <p:ph sz="half" idx="2"/>
          </p:nvPr>
        </p:nvGraphicFramePr>
        <p:xfrm>
          <a:off x="2100580" y="2931160"/>
          <a:ext cx="4194175" cy="3424555"/>
        </p:xfrm>
        <a:graphic>
          <a:graphicData uri="http://schemas.openxmlformats.org/presentationml/2006/ole">
            <p:oleObj spid="_x0000_s48129" r:id="rId3" imgW="3704762" imgH="3839111" progId="PBrush">
              <p:embed/>
            </p:oleObj>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5.11 METHODS OF COOKERY</a:t>
            </a:r>
          </a:p>
        </p:txBody>
      </p:sp>
      <p:sp>
        <p:nvSpPr>
          <p:cNvPr id="3" name="Content Placeholder 2"/>
          <p:cNvSpPr>
            <a:spLocks noGrp="1"/>
          </p:cNvSpPr>
          <p:nvPr>
            <p:ph sz="half" idx="1"/>
          </p:nvPr>
        </p:nvSpPr>
        <p:spPr>
          <a:xfrm>
            <a:off x="677545" y="1423670"/>
            <a:ext cx="4184015" cy="4617720"/>
          </a:xfrm>
        </p:spPr>
        <p:txBody>
          <a:bodyPr>
            <a:normAutofit lnSpcReduction="20000"/>
          </a:bodyPr>
          <a:lstStyle/>
          <a:p>
            <a:pPr marL="0" indent="0">
              <a:buNone/>
            </a:pPr>
            <a:endParaRPr lang="en-US"/>
          </a:p>
          <a:p>
            <a:pPr marL="0" indent="0">
              <a:buNone/>
            </a:pPr>
            <a:r>
              <a:rPr lang="en-US"/>
              <a:t>1. Boiling </a:t>
            </a:r>
          </a:p>
          <a:p>
            <a:pPr marL="0" indent="0">
              <a:buNone/>
            </a:pPr>
            <a:r>
              <a:rPr lang="en-US"/>
              <a:t>2. Poaching </a:t>
            </a:r>
          </a:p>
          <a:p>
            <a:pPr marL="0" indent="0">
              <a:buNone/>
            </a:pPr>
            <a:r>
              <a:rPr lang="en-US"/>
              <a:t>3. Steaming </a:t>
            </a:r>
          </a:p>
          <a:p>
            <a:pPr marL="0" indent="0">
              <a:buNone/>
            </a:pPr>
            <a:r>
              <a:rPr lang="en-US"/>
              <a:t>4. Braising </a:t>
            </a:r>
          </a:p>
          <a:p>
            <a:pPr marL="0" indent="0">
              <a:buNone/>
            </a:pPr>
            <a:r>
              <a:rPr lang="en-US"/>
              <a:t>5. Stewing </a:t>
            </a:r>
          </a:p>
          <a:p>
            <a:pPr marL="0" indent="0">
              <a:buNone/>
            </a:pPr>
            <a:r>
              <a:rPr lang="en-US"/>
              <a:t>6. Roasting </a:t>
            </a:r>
          </a:p>
          <a:p>
            <a:pPr marL="0" indent="0">
              <a:buNone/>
            </a:pPr>
            <a:r>
              <a:rPr lang="en-US"/>
              <a:t>7. Baking </a:t>
            </a:r>
          </a:p>
          <a:p>
            <a:pPr marL="0" indent="0">
              <a:buNone/>
            </a:pPr>
            <a:r>
              <a:rPr lang="en-US"/>
              <a:t>8. Grilling </a:t>
            </a:r>
          </a:p>
          <a:p>
            <a:pPr marL="0" indent="0">
              <a:buNone/>
            </a:pPr>
            <a:r>
              <a:rPr lang="en-US"/>
              <a:t>9. Frying </a:t>
            </a:r>
          </a:p>
          <a:p>
            <a:pPr marL="0" indent="0">
              <a:buNone/>
            </a:pPr>
            <a:r>
              <a:rPr lang="en-US"/>
              <a:t>10. Paper bag ( En papillote ) </a:t>
            </a:r>
          </a:p>
          <a:p>
            <a:pPr marL="0" indent="0">
              <a:buNone/>
            </a:pPr>
            <a:r>
              <a:rPr lang="en-US"/>
              <a:t>11. Microwave</a:t>
            </a:r>
          </a:p>
        </p:txBody>
      </p:sp>
      <p:graphicFrame>
        <p:nvGraphicFramePr>
          <p:cNvPr id="4" name="Content Placeholder 3"/>
          <p:cNvGraphicFramePr>
            <a:graphicFrameLocks/>
          </p:cNvGraphicFramePr>
          <p:nvPr>
            <p:ph sz="half" idx="2"/>
          </p:nvPr>
        </p:nvGraphicFramePr>
        <p:xfrm>
          <a:off x="5730240" y="1194435"/>
          <a:ext cx="3670300" cy="2127885"/>
        </p:xfrm>
        <a:graphic>
          <a:graphicData uri="http://schemas.openxmlformats.org/presentationml/2006/ole">
            <p:oleObj spid="_x0000_s49154" r:id="rId3" imgW="5706272" imgH="3371429" progId="PBrush">
              <p:embed/>
            </p:oleObj>
          </a:graphicData>
        </a:graphic>
      </p:graphicFrame>
      <p:graphicFrame>
        <p:nvGraphicFramePr>
          <p:cNvPr id="6" name="Object 5"/>
          <p:cNvGraphicFramePr>
            <a:graphicFrameLocks/>
          </p:cNvGraphicFramePr>
          <p:nvPr/>
        </p:nvGraphicFramePr>
        <p:xfrm>
          <a:off x="5729605" y="3322320"/>
          <a:ext cx="3670935" cy="2719070"/>
        </p:xfrm>
        <a:graphic>
          <a:graphicData uri="http://schemas.openxmlformats.org/presentationml/2006/ole">
            <p:oleObj spid="_x0000_s49153" r:id="rId4" imgW="4420217" imgH="3772427" progId="PBrush">
              <p:embed/>
            </p:oleObj>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5.1 Mission Statement </a:t>
            </a:r>
          </a:p>
        </p:txBody>
      </p:sp>
      <p:sp>
        <p:nvSpPr>
          <p:cNvPr id="3" name="Content Placeholder 2"/>
          <p:cNvSpPr>
            <a:spLocks noGrp="1"/>
          </p:cNvSpPr>
          <p:nvPr>
            <p:ph idx="1"/>
          </p:nvPr>
        </p:nvSpPr>
        <p:spPr>
          <a:xfrm>
            <a:off x="677545" y="1757045"/>
            <a:ext cx="8596630" cy="4284345"/>
          </a:xfrm>
        </p:spPr>
        <p:txBody>
          <a:bodyPr/>
          <a:lstStyle/>
          <a:p>
            <a:pPr marL="0" indent="0">
              <a:buNone/>
            </a:pPr>
            <a:r>
              <a:rPr lang="en-US"/>
              <a:t>The mission will be to exceed the customers’ expectations in every sense by providing ambiance for every sensory perception. The atmosphere and food will please the customers hearing, taste, smell, touch and sight, and provide an exciting creative environment. The employees will be trained with exceptional customer service and will be empowered to make decisions based on the business philosophies.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BOILING</a:t>
            </a:r>
          </a:p>
        </p:txBody>
      </p:sp>
      <p:sp>
        <p:nvSpPr>
          <p:cNvPr id="3" name="Content Placeholder 2"/>
          <p:cNvSpPr>
            <a:spLocks noGrp="1"/>
          </p:cNvSpPr>
          <p:nvPr>
            <p:ph sz="half" idx="1"/>
          </p:nvPr>
        </p:nvSpPr>
        <p:spPr>
          <a:xfrm>
            <a:off x="677545" y="1548765"/>
            <a:ext cx="8926830" cy="4492625"/>
          </a:xfrm>
        </p:spPr>
        <p:txBody>
          <a:bodyPr/>
          <a:lstStyle/>
          <a:p>
            <a:pPr marL="0" indent="0">
              <a:buNone/>
            </a:pPr>
            <a:r>
              <a:rPr lang="en-US"/>
              <a:t>In cookery, boiling is the method of cooking food in boiling water , or other water-based liquid such as stock or milk . </a:t>
            </a:r>
          </a:p>
          <a:p>
            <a:pPr marL="0" indent="0">
              <a:buNone/>
            </a:pPr>
            <a:r>
              <a:rPr lang="en-US"/>
              <a:t>Simmering is gentle boiling, while in poaching the cooking liquid moves but scarcely bubbles. Boiling point of water is typically considered to be 100 ° C or 212 ° F . </a:t>
            </a:r>
          </a:p>
          <a:p>
            <a:pPr marL="0" indent="0">
              <a:buNone/>
            </a:pPr>
            <a:endParaRPr lang="en-US"/>
          </a:p>
        </p:txBody>
      </p:sp>
      <p:graphicFrame>
        <p:nvGraphicFramePr>
          <p:cNvPr id="4" name="Content Placeholder 3"/>
          <p:cNvGraphicFramePr>
            <a:graphicFrameLocks/>
          </p:cNvGraphicFramePr>
          <p:nvPr>
            <p:ph sz="half" idx="2"/>
          </p:nvPr>
        </p:nvGraphicFramePr>
        <p:xfrm>
          <a:off x="2628075" y="3159437"/>
          <a:ext cx="4184034" cy="2882567"/>
        </p:xfrm>
        <a:graphic>
          <a:graphicData uri="http://schemas.openxmlformats.org/presentationml/2006/ole">
            <p:oleObj spid="_x0000_s50177" r:id="rId3" imgW="5847619" imgH="4029637" progId="PBrush">
              <p:embed/>
            </p:oleObj>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POACHING </a:t>
            </a:r>
          </a:p>
        </p:txBody>
      </p:sp>
      <p:sp>
        <p:nvSpPr>
          <p:cNvPr id="3" name="Content Placeholder 2"/>
          <p:cNvSpPr>
            <a:spLocks noGrp="1"/>
          </p:cNvSpPr>
          <p:nvPr>
            <p:ph sz="half" idx="1"/>
          </p:nvPr>
        </p:nvSpPr>
        <p:spPr>
          <a:xfrm>
            <a:off x="677545" y="1536065"/>
            <a:ext cx="8467725" cy="4505325"/>
          </a:xfrm>
        </p:spPr>
        <p:txBody>
          <a:bodyPr/>
          <a:lstStyle/>
          <a:p>
            <a:pPr marL="0" indent="0">
              <a:buNone/>
            </a:pPr>
            <a:r>
              <a:rPr lang="en-US"/>
              <a:t>Poaching is the process of gently simmering food in liquid , generally water , milk , stock or wine . Poaching is particularly suitable for fragile food, such as eggs , poultry , fish and fruit , which might easily fall apart or dry out . Temperature should be around 71-85 °C</a:t>
            </a:r>
          </a:p>
          <a:p>
            <a:pPr marL="0" indent="0">
              <a:buNone/>
            </a:pPr>
            <a:endParaRPr lang="en-US"/>
          </a:p>
          <a:p>
            <a:pPr marL="0" indent="0">
              <a:buNone/>
            </a:pPr>
            <a:endParaRPr lang="en-US"/>
          </a:p>
          <a:p>
            <a:endParaRPr lang="en-US"/>
          </a:p>
        </p:txBody>
      </p:sp>
      <p:graphicFrame>
        <p:nvGraphicFramePr>
          <p:cNvPr id="4" name="Content Placeholder 3"/>
          <p:cNvGraphicFramePr>
            <a:graphicFrameLocks/>
          </p:cNvGraphicFramePr>
          <p:nvPr>
            <p:ph sz="half" idx="2"/>
          </p:nvPr>
        </p:nvGraphicFramePr>
        <p:xfrm>
          <a:off x="2460435" y="3261522"/>
          <a:ext cx="4184034" cy="2680937"/>
        </p:xfrm>
        <a:graphic>
          <a:graphicData uri="http://schemas.openxmlformats.org/presentationml/2006/ole">
            <p:oleObj spid="_x0000_s51201" r:id="rId3" imgW="5990476" imgH="3839111" progId="PBrush">
              <p:embed/>
            </p:oleObj>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STEAMING</a:t>
            </a:r>
          </a:p>
        </p:txBody>
      </p:sp>
      <p:sp>
        <p:nvSpPr>
          <p:cNvPr id="3" name="Content Placeholder 2"/>
          <p:cNvSpPr>
            <a:spLocks noGrp="1"/>
          </p:cNvSpPr>
          <p:nvPr>
            <p:ph sz="half" idx="1"/>
          </p:nvPr>
        </p:nvSpPr>
        <p:spPr>
          <a:xfrm>
            <a:off x="677545" y="1617980"/>
            <a:ext cx="8037195" cy="4423410"/>
          </a:xfrm>
        </p:spPr>
        <p:txBody>
          <a:bodyPr/>
          <a:lstStyle/>
          <a:p>
            <a:pPr marL="0" indent="0">
              <a:buNone/>
            </a:pPr>
            <a:r>
              <a:rPr lang="en-US"/>
              <a:t>Steaming is a method of cooking using steam. Steaming is considered a healthy cooking technique and capable of cooking almost all kinds of food. Steaming works by boiling water continuously, causing it to evaporate into steam; the steam then carries heat to the nearby food, thus cooking the food . The food is separated from the boiling water but has direct contact with the steam, resulting in a moist texture to the dishes .</a:t>
            </a:r>
          </a:p>
          <a:p>
            <a:endParaRPr lang="en-US"/>
          </a:p>
          <a:p>
            <a:endParaRPr lang="en-US"/>
          </a:p>
        </p:txBody>
      </p:sp>
      <p:graphicFrame>
        <p:nvGraphicFramePr>
          <p:cNvPr id="4" name="Content Placeholder 3"/>
          <p:cNvGraphicFramePr>
            <a:graphicFrameLocks/>
          </p:cNvGraphicFramePr>
          <p:nvPr>
            <p:ph sz="half" idx="2"/>
          </p:nvPr>
        </p:nvGraphicFramePr>
        <p:xfrm>
          <a:off x="2442845" y="3797935"/>
          <a:ext cx="3441700" cy="1968500"/>
        </p:xfrm>
        <a:graphic>
          <a:graphicData uri="http://schemas.openxmlformats.org/presentationml/2006/ole">
            <p:oleObj spid="_x0000_s52225" r:id="rId3" imgW="2467319" imgH="1162212" progId="PBrush">
              <p:embed/>
            </p:oleObj>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BRAISING</a:t>
            </a:r>
          </a:p>
        </p:txBody>
      </p:sp>
      <p:sp>
        <p:nvSpPr>
          <p:cNvPr id="3" name="Content Placeholder 2"/>
          <p:cNvSpPr>
            <a:spLocks noGrp="1"/>
          </p:cNvSpPr>
          <p:nvPr>
            <p:ph sz="half" idx="1"/>
          </p:nvPr>
        </p:nvSpPr>
        <p:spPr>
          <a:xfrm>
            <a:off x="677545" y="1744980"/>
            <a:ext cx="8176260" cy="4296410"/>
          </a:xfrm>
        </p:spPr>
        <p:txBody>
          <a:bodyPr/>
          <a:lstStyle/>
          <a:p>
            <a:pPr marL="0" indent="0">
              <a:buNone/>
            </a:pPr>
            <a:r>
              <a:rPr lang="en-US"/>
              <a:t>Braising Braising (from the French “braiser”), is a combination cooking method using both moist and dry heat; typically the food is first seared at a high temperature and then finished in a covered pot with a variable amount of liquid , resulting in a particular flavour.</a:t>
            </a:r>
          </a:p>
          <a:p>
            <a:pPr marL="0" indent="0">
              <a:buNone/>
            </a:pPr>
            <a:endParaRPr lang="en-US"/>
          </a:p>
          <a:p>
            <a:pPr marL="0" indent="0">
              <a:buNone/>
            </a:pPr>
            <a:endParaRPr lang="en-US"/>
          </a:p>
        </p:txBody>
      </p:sp>
      <p:graphicFrame>
        <p:nvGraphicFramePr>
          <p:cNvPr id="4" name="Content Placeholder 3"/>
          <p:cNvGraphicFramePr>
            <a:graphicFrameLocks/>
          </p:cNvGraphicFramePr>
          <p:nvPr>
            <p:ph sz="half" idx="2"/>
          </p:nvPr>
        </p:nvGraphicFramePr>
        <p:xfrm>
          <a:off x="4746625" y="3427730"/>
          <a:ext cx="2795905" cy="2143125"/>
        </p:xfrm>
        <a:graphic>
          <a:graphicData uri="http://schemas.openxmlformats.org/presentationml/2006/ole">
            <p:oleObj spid="_x0000_s53250" r:id="rId3" imgW="2695951" imgH="1724266" progId="PBrush">
              <p:embed/>
            </p:oleObj>
          </a:graphicData>
        </a:graphic>
      </p:graphicFrame>
      <p:graphicFrame>
        <p:nvGraphicFramePr>
          <p:cNvPr id="6" name="Object 5"/>
          <p:cNvGraphicFramePr>
            <a:graphicFrameLocks/>
          </p:cNvGraphicFramePr>
          <p:nvPr/>
        </p:nvGraphicFramePr>
        <p:xfrm>
          <a:off x="1081405" y="3427730"/>
          <a:ext cx="2756535" cy="2018030"/>
        </p:xfrm>
        <a:graphic>
          <a:graphicData uri="http://schemas.openxmlformats.org/presentationml/2006/ole">
            <p:oleObj spid="_x0000_s53249" r:id="rId4" imgW="2295238" imgH="1752381" progId="PBrush">
              <p:embed/>
            </p:oleObj>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STEWING</a:t>
            </a:r>
          </a:p>
        </p:txBody>
      </p:sp>
      <p:sp>
        <p:nvSpPr>
          <p:cNvPr id="3" name="Content Placeholder 2"/>
          <p:cNvSpPr>
            <a:spLocks noGrp="1"/>
          </p:cNvSpPr>
          <p:nvPr>
            <p:ph sz="half" idx="1"/>
          </p:nvPr>
        </p:nvSpPr>
        <p:spPr>
          <a:xfrm>
            <a:off x="677545" y="1604645"/>
            <a:ext cx="8343900" cy="4436745"/>
          </a:xfrm>
        </p:spPr>
        <p:txBody>
          <a:bodyPr/>
          <a:lstStyle/>
          <a:p>
            <a:r>
              <a:rPr lang="en-US"/>
              <a:t>A stew is a combination of solid food ingredients that have been cooked in liquid and served in the resultant gravy . Ingredients in a stew can include any combination of vegetables ( such as carrots , potatoes , beans , peppers and tomatoes etc .) , meat , poultry , sausages and seafood.</a:t>
            </a:r>
          </a:p>
          <a:p>
            <a:endParaRPr lang="en-US"/>
          </a:p>
          <a:p>
            <a:endParaRPr lang="en-US"/>
          </a:p>
        </p:txBody>
      </p:sp>
      <p:graphicFrame>
        <p:nvGraphicFramePr>
          <p:cNvPr id="5" name="Content Placeholder 4"/>
          <p:cNvGraphicFramePr>
            <a:graphicFrameLocks/>
          </p:cNvGraphicFramePr>
          <p:nvPr>
            <p:ph sz="half" idx="2"/>
          </p:nvPr>
        </p:nvGraphicFramePr>
        <p:xfrm>
          <a:off x="1105990" y="3121805"/>
          <a:ext cx="2135505" cy="1791970"/>
        </p:xfrm>
        <a:graphic>
          <a:graphicData uri="http://schemas.openxmlformats.org/presentationml/2006/ole">
            <p:oleObj spid="_x0000_s54275" r:id="rId3" imgW="2133898" imgH="1790476" progId="PBrush">
              <p:embed/>
            </p:oleObj>
          </a:graphicData>
        </a:graphic>
      </p:graphicFrame>
      <p:graphicFrame>
        <p:nvGraphicFramePr>
          <p:cNvPr id="7" name="Object 6"/>
          <p:cNvGraphicFramePr>
            <a:graphicFrameLocks/>
          </p:cNvGraphicFramePr>
          <p:nvPr/>
        </p:nvGraphicFramePr>
        <p:xfrm>
          <a:off x="3872230" y="3140710"/>
          <a:ext cx="1998980" cy="1772920"/>
        </p:xfrm>
        <a:graphic>
          <a:graphicData uri="http://schemas.openxmlformats.org/presentationml/2006/ole">
            <p:oleObj spid="_x0000_s54274" r:id="rId4" imgW="1552792" imgH="1771429" progId="PBrush">
              <p:embed/>
            </p:oleObj>
          </a:graphicData>
        </a:graphic>
      </p:graphicFrame>
      <p:graphicFrame>
        <p:nvGraphicFramePr>
          <p:cNvPr id="9" name="Object 8"/>
          <p:cNvGraphicFramePr>
            <a:graphicFrameLocks/>
          </p:cNvGraphicFramePr>
          <p:nvPr/>
        </p:nvGraphicFramePr>
        <p:xfrm>
          <a:off x="6610985" y="3140710"/>
          <a:ext cx="2140585" cy="1773555"/>
        </p:xfrm>
        <a:graphic>
          <a:graphicData uri="http://schemas.openxmlformats.org/presentationml/2006/ole">
            <p:oleObj spid="_x0000_s54273" r:id="rId5" imgW="1666667" imgH="1771429" progId="PBrush">
              <p:embed/>
            </p:oleObj>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ROASTING</a:t>
            </a:r>
          </a:p>
        </p:txBody>
      </p:sp>
      <p:sp>
        <p:nvSpPr>
          <p:cNvPr id="3" name="Content Placeholder 2"/>
          <p:cNvSpPr>
            <a:spLocks noGrp="1"/>
          </p:cNvSpPr>
          <p:nvPr>
            <p:ph sz="half" idx="1"/>
          </p:nvPr>
        </p:nvSpPr>
        <p:spPr>
          <a:xfrm>
            <a:off x="677545" y="1617980"/>
            <a:ext cx="8398510" cy="4423410"/>
          </a:xfrm>
        </p:spPr>
        <p:txBody>
          <a:bodyPr/>
          <a:lstStyle/>
          <a:p>
            <a:r>
              <a:rPr lang="en-US"/>
              <a:t>Roasting is a cooking method that uses dry heat , whether an open flame, oven , or other heat source. Roasting usually causes caramelization or Maillard browning of the surface of the food, which is considered a flavor enhancement.</a:t>
            </a:r>
          </a:p>
          <a:p>
            <a:endParaRPr lang="en-US"/>
          </a:p>
          <a:p>
            <a:endParaRPr lang="en-US"/>
          </a:p>
        </p:txBody>
      </p:sp>
      <p:graphicFrame>
        <p:nvGraphicFramePr>
          <p:cNvPr id="5" name="Content Placeholder 4"/>
          <p:cNvGraphicFramePr>
            <a:graphicFrameLocks/>
          </p:cNvGraphicFramePr>
          <p:nvPr>
            <p:ph sz="half" idx="2"/>
          </p:nvPr>
        </p:nvGraphicFramePr>
        <p:xfrm>
          <a:off x="2419160" y="3038844"/>
          <a:ext cx="4184034" cy="2318574"/>
        </p:xfrm>
        <a:graphic>
          <a:graphicData uri="http://schemas.openxmlformats.org/presentationml/2006/ole">
            <p:oleObj spid="_x0000_s55297" r:id="rId3" imgW="4657143" imgH="2580952" progId="PBrush">
              <p:embed/>
            </p:oleObj>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BAKING</a:t>
            </a:r>
          </a:p>
        </p:txBody>
      </p:sp>
      <p:sp>
        <p:nvSpPr>
          <p:cNvPr id="3" name="Content Placeholder 2"/>
          <p:cNvSpPr>
            <a:spLocks noGrp="1"/>
          </p:cNvSpPr>
          <p:nvPr>
            <p:ph sz="half" idx="1"/>
          </p:nvPr>
        </p:nvSpPr>
        <p:spPr>
          <a:xfrm>
            <a:off x="677545" y="1799590"/>
            <a:ext cx="8745855" cy="4241800"/>
          </a:xfrm>
        </p:spPr>
        <p:txBody>
          <a:bodyPr/>
          <a:lstStyle/>
          <a:p>
            <a:r>
              <a:rPr lang="en-US"/>
              <a:t>Baking is the technique of prolonged cooking of food by dry heat acting by convection , and not by radiation , normally in an oven , but also in hot ashes, or on hot stones. It is primarily used for the preparation of bread , cakes , pastries and pies , tarts , quiches , cookies and crackers .</a:t>
            </a:r>
          </a:p>
        </p:txBody>
      </p:sp>
      <p:graphicFrame>
        <p:nvGraphicFramePr>
          <p:cNvPr id="5" name="Content Placeholder 4"/>
          <p:cNvGraphicFramePr>
            <a:graphicFrameLocks/>
          </p:cNvGraphicFramePr>
          <p:nvPr>
            <p:ph sz="half" idx="2"/>
          </p:nvPr>
        </p:nvGraphicFramePr>
        <p:xfrm>
          <a:off x="2489010" y="3175847"/>
          <a:ext cx="4184034" cy="2740527"/>
        </p:xfrm>
        <a:graphic>
          <a:graphicData uri="http://schemas.openxmlformats.org/presentationml/2006/ole">
            <p:oleObj spid="_x0000_s56321" r:id="rId3" imgW="5961905" imgH="3905795" progId="PBrush">
              <p:embed/>
            </p:oleObj>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GRILLING </a:t>
            </a:r>
          </a:p>
        </p:txBody>
      </p:sp>
      <p:sp>
        <p:nvSpPr>
          <p:cNvPr id="3" name="Content Placeholder 2"/>
          <p:cNvSpPr>
            <a:spLocks noGrp="1"/>
          </p:cNvSpPr>
          <p:nvPr>
            <p:ph sz="half" idx="1"/>
          </p:nvPr>
        </p:nvSpPr>
        <p:spPr>
          <a:xfrm>
            <a:off x="677545" y="1716405"/>
            <a:ext cx="8510270" cy="4324985"/>
          </a:xfrm>
        </p:spPr>
        <p:txBody>
          <a:bodyPr/>
          <a:lstStyle/>
          <a:p>
            <a:pPr marL="0" indent="0">
              <a:buNone/>
            </a:pPr>
            <a:r>
              <a:rPr lang="en-US"/>
              <a:t>Grilling is a form of cooking that involves dry heat applied to the surface of food, commonly from above or below.</a:t>
            </a:r>
          </a:p>
          <a:p>
            <a:endParaRPr lang="en-US"/>
          </a:p>
        </p:txBody>
      </p:sp>
      <p:graphicFrame>
        <p:nvGraphicFramePr>
          <p:cNvPr id="5" name="Content Placeholder 4"/>
          <p:cNvGraphicFramePr>
            <a:graphicFrameLocks/>
          </p:cNvGraphicFramePr>
          <p:nvPr>
            <p:ph sz="half" idx="2"/>
          </p:nvPr>
        </p:nvGraphicFramePr>
        <p:xfrm>
          <a:off x="2169160" y="2710815"/>
          <a:ext cx="4184015" cy="3114675"/>
        </p:xfrm>
        <a:graphic>
          <a:graphicData uri="http://schemas.openxmlformats.org/presentationml/2006/ole">
            <p:oleObj spid="_x0000_s57345" r:id="rId3" imgW="5219048" imgH="3885714" progId="PBrush">
              <p:embed/>
            </p:oleObj>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FRYING</a:t>
            </a:r>
          </a:p>
        </p:txBody>
      </p:sp>
      <p:sp>
        <p:nvSpPr>
          <p:cNvPr id="3" name="Content Placeholder 2"/>
          <p:cNvSpPr>
            <a:spLocks noGrp="1"/>
          </p:cNvSpPr>
          <p:nvPr>
            <p:ph sz="half" idx="1"/>
          </p:nvPr>
        </p:nvSpPr>
        <p:spPr>
          <a:xfrm>
            <a:off x="677545" y="1548765"/>
            <a:ext cx="8596630" cy="4492625"/>
          </a:xfrm>
        </p:spPr>
        <p:txBody>
          <a:bodyPr/>
          <a:lstStyle/>
          <a:p>
            <a:pPr marL="0" indent="0">
              <a:buNone/>
            </a:pPr>
            <a:r>
              <a:rPr lang="en-US"/>
              <a:t>Frying is the cooking of food in oil or fat , a technique that originated in ancient Egypt around 2500 BC . Frying techniques vary in the amount of fat required. </a:t>
            </a:r>
          </a:p>
          <a:p>
            <a:r>
              <a:rPr lang="en-US"/>
              <a:t>Sautéing and stir - frying </a:t>
            </a:r>
          </a:p>
          <a:p>
            <a:r>
              <a:rPr lang="en-US"/>
              <a:t>Shallow frying </a:t>
            </a:r>
          </a:p>
          <a:p>
            <a:r>
              <a:rPr lang="en-US"/>
              <a:t>Deep frying </a:t>
            </a:r>
          </a:p>
        </p:txBody>
      </p:sp>
      <p:graphicFrame>
        <p:nvGraphicFramePr>
          <p:cNvPr id="5" name="Content Placeholder 4"/>
          <p:cNvGraphicFramePr>
            <a:graphicFrameLocks/>
          </p:cNvGraphicFramePr>
          <p:nvPr>
            <p:ph sz="half" idx="2"/>
          </p:nvPr>
        </p:nvGraphicFramePr>
        <p:xfrm>
          <a:off x="3504375" y="3125599"/>
          <a:ext cx="4184034" cy="2814352"/>
        </p:xfrm>
        <a:graphic>
          <a:graphicData uri="http://schemas.openxmlformats.org/presentationml/2006/ole">
            <p:oleObj spid="_x0000_s58369" r:id="rId3" imgW="5877745" imgH="3952381" progId="PBrush">
              <p:embed/>
            </p:oleObj>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PAPER BAGS  (En papillote) </a:t>
            </a:r>
          </a:p>
        </p:txBody>
      </p:sp>
      <p:sp>
        <p:nvSpPr>
          <p:cNvPr id="3" name="Content Placeholder 2"/>
          <p:cNvSpPr>
            <a:spLocks noGrp="1"/>
          </p:cNvSpPr>
          <p:nvPr>
            <p:ph sz="half" idx="1"/>
          </p:nvPr>
        </p:nvSpPr>
        <p:spPr>
          <a:xfrm>
            <a:off x="677545" y="1798955"/>
            <a:ext cx="8138795" cy="3880485"/>
          </a:xfrm>
        </p:spPr>
        <p:txBody>
          <a:bodyPr/>
          <a:lstStyle/>
          <a:p>
            <a:pPr marL="0" indent="0">
              <a:buNone/>
            </a:pPr>
            <a:r>
              <a:rPr lang="en-US"/>
              <a:t>En Papillote (French: &amp;quot;in parchment&amp;quot;) is a method of cooking in which the food is put into a folded pouch or parcel and then baked . The parcel is typically made from folded parchment paper , but other material such as a paper bag or aluminum foil may be used. The parcel holds in moisture to steam the food.</a:t>
            </a:r>
          </a:p>
          <a:p>
            <a:pPr marL="0" indent="0">
              <a:buNone/>
            </a:pPr>
            <a:endParaRPr lang="en-US"/>
          </a:p>
          <a:p>
            <a:pPr marL="0" indent="0">
              <a:buNone/>
            </a:pPr>
            <a:endParaRPr lang="en-US"/>
          </a:p>
        </p:txBody>
      </p:sp>
      <p:graphicFrame>
        <p:nvGraphicFramePr>
          <p:cNvPr id="5" name="Content Placeholder 4"/>
          <p:cNvGraphicFramePr>
            <a:graphicFrameLocks/>
          </p:cNvGraphicFramePr>
          <p:nvPr>
            <p:ph sz="half" idx="2"/>
          </p:nvPr>
        </p:nvGraphicFramePr>
        <p:xfrm>
          <a:off x="2417265" y="3379298"/>
          <a:ext cx="3269615" cy="2945765"/>
        </p:xfrm>
        <a:graphic>
          <a:graphicData uri="http://schemas.openxmlformats.org/presentationml/2006/ole">
            <p:oleObj spid="_x0000_s59393" r:id="rId3" imgW="3266667" imgH="2943636" progId="PBrush">
              <p:embed/>
            </p:oleObj>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275590"/>
            <a:ext cx="8596630" cy="708660"/>
          </a:xfrm>
        </p:spPr>
        <p:txBody>
          <a:bodyPr/>
          <a:lstStyle/>
          <a:p>
            <a:r>
              <a:rPr lang="en-US"/>
              <a:t>5.2 OVERALL Strategy</a:t>
            </a:r>
          </a:p>
        </p:txBody>
      </p:sp>
      <p:sp>
        <p:nvSpPr>
          <p:cNvPr id="3" name="Content Placeholder 2"/>
          <p:cNvSpPr>
            <a:spLocks noGrp="1"/>
          </p:cNvSpPr>
          <p:nvPr>
            <p:ph idx="1"/>
          </p:nvPr>
        </p:nvSpPr>
        <p:spPr>
          <a:xfrm>
            <a:off x="677545" y="1423670"/>
            <a:ext cx="8596630" cy="4617720"/>
          </a:xfrm>
        </p:spPr>
        <p:txBody>
          <a:bodyPr>
            <a:normAutofit/>
          </a:bodyPr>
          <a:lstStyle/>
          <a:p>
            <a:pPr marL="0" indent="0">
              <a:buNone/>
            </a:pPr>
            <a:endParaRPr lang="en-US"/>
          </a:p>
        </p:txBody>
      </p:sp>
      <p:sp>
        <p:nvSpPr>
          <p:cNvPr id="4" name="Rectangle 3"/>
          <p:cNvSpPr/>
          <p:nvPr/>
        </p:nvSpPr>
        <p:spPr>
          <a:xfrm>
            <a:off x="518795" y="1173480"/>
            <a:ext cx="3194050" cy="2470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FINANCIAL </a:t>
            </a:r>
          </a:p>
          <a:p>
            <a:pPr algn="ctr"/>
            <a:r>
              <a:rPr lang="en-US"/>
              <a:t>How should we appear to our stakeholders? </a:t>
            </a:r>
          </a:p>
          <a:p>
            <a:pPr algn="ctr"/>
            <a:r>
              <a:rPr lang="en-US"/>
              <a:t>• Broaden revenue max </a:t>
            </a:r>
          </a:p>
          <a:p>
            <a:pPr algn="ctr"/>
            <a:r>
              <a:rPr lang="en-US"/>
              <a:t>• Improve operating efficiency </a:t>
            </a:r>
          </a:p>
          <a:p>
            <a:pPr algn="ctr"/>
            <a:r>
              <a:rPr lang="en-US"/>
              <a:t>• Improve enterprise financial health </a:t>
            </a:r>
          </a:p>
        </p:txBody>
      </p:sp>
      <p:sp>
        <p:nvSpPr>
          <p:cNvPr id="5" name="Rectangle 4"/>
          <p:cNvSpPr/>
          <p:nvPr/>
        </p:nvSpPr>
        <p:spPr>
          <a:xfrm>
            <a:off x="5864860" y="984250"/>
            <a:ext cx="3625215" cy="3187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BUSINESS PROCESS CUSTOMER</a:t>
            </a:r>
            <a:r>
              <a:rPr lang="en-US"/>
              <a:t> </a:t>
            </a:r>
          </a:p>
          <a:p>
            <a:pPr algn="ctr"/>
            <a:r>
              <a:rPr lang="en-US"/>
              <a:t>What business processes must we How should we appear to our excel at? customers? </a:t>
            </a:r>
          </a:p>
          <a:p>
            <a:pPr algn="ctr"/>
            <a:r>
              <a:rPr lang="en-US"/>
              <a:t>• Develop new products </a:t>
            </a:r>
          </a:p>
          <a:p>
            <a:pPr algn="ctr"/>
            <a:r>
              <a:rPr lang="en-US"/>
              <a:t>• Understand customer segments </a:t>
            </a:r>
          </a:p>
          <a:p>
            <a:pPr algn="ctr"/>
            <a:r>
              <a:rPr lang="en-US"/>
              <a:t>• Reduce cycle time </a:t>
            </a:r>
          </a:p>
          <a:p>
            <a:pPr algn="ctr"/>
            <a:r>
              <a:rPr lang="en-US"/>
              <a:t>• Provide rapid response </a:t>
            </a:r>
          </a:p>
          <a:p>
            <a:pPr algn="ctr"/>
            <a:r>
              <a:rPr lang="en-US"/>
              <a:t>• Cross sell the product line </a:t>
            </a:r>
          </a:p>
        </p:txBody>
      </p:sp>
      <p:sp>
        <p:nvSpPr>
          <p:cNvPr id="6" name="Rectangle 5"/>
          <p:cNvSpPr/>
          <p:nvPr/>
        </p:nvSpPr>
        <p:spPr>
          <a:xfrm>
            <a:off x="518795" y="4171950"/>
            <a:ext cx="3194050" cy="2331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LEARNING &amp; GROWTH </a:t>
            </a:r>
          </a:p>
          <a:p>
            <a:pPr algn="ctr"/>
            <a:r>
              <a:rPr lang="en-US"/>
              <a:t>How can we sustain our ability to change and improve?</a:t>
            </a:r>
          </a:p>
          <a:p>
            <a:pPr algn="ctr"/>
            <a:r>
              <a:rPr lang="en-US"/>
              <a:t>• Hire Key Technical talent </a:t>
            </a:r>
          </a:p>
          <a:p>
            <a:pPr algn="ctr"/>
            <a:r>
              <a:rPr lang="en-US"/>
              <a:t>• Implement cross training</a:t>
            </a:r>
          </a:p>
          <a:p>
            <a:pPr algn="ctr"/>
            <a:r>
              <a:rPr lang="en-US"/>
              <a:t>• Align personal goals</a:t>
            </a:r>
          </a:p>
        </p:txBody>
      </p:sp>
      <p:sp>
        <p:nvSpPr>
          <p:cNvPr id="7" name="Rectangle 6"/>
          <p:cNvSpPr/>
          <p:nvPr/>
        </p:nvSpPr>
        <p:spPr>
          <a:xfrm>
            <a:off x="5968365" y="4583430"/>
            <a:ext cx="3305810" cy="1920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CUSTOMER</a:t>
            </a:r>
            <a:r>
              <a:rPr lang="en-US"/>
              <a:t> </a:t>
            </a:r>
          </a:p>
          <a:p>
            <a:pPr algn="ctr"/>
            <a:r>
              <a:rPr lang="en-US"/>
              <a:t>How should we appear to our customers? </a:t>
            </a:r>
          </a:p>
          <a:p>
            <a:pPr algn="ctr"/>
            <a:r>
              <a:rPr lang="en-US"/>
              <a:t>•Service excellence</a:t>
            </a:r>
          </a:p>
          <a:p>
            <a:pPr algn="ctr"/>
            <a:r>
              <a:rPr lang="en-US"/>
              <a:t>• Trusted business partner</a:t>
            </a:r>
          </a:p>
        </p:txBody>
      </p:sp>
      <p:sp>
        <p:nvSpPr>
          <p:cNvPr id="8" name="Rectangle 7"/>
          <p:cNvSpPr/>
          <p:nvPr/>
        </p:nvSpPr>
        <p:spPr>
          <a:xfrm>
            <a:off x="3952240" y="3127375"/>
            <a:ext cx="1712595" cy="1044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a:p>
            <a:pPr algn="ctr"/>
            <a:r>
              <a:rPr lang="en-US" b="1"/>
              <a:t>STRATEGY</a:t>
            </a:r>
          </a:p>
          <a:p>
            <a:pPr algn="ctr"/>
            <a:endParaRPr lang="en-US"/>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MICROWAVE COOKING</a:t>
            </a:r>
          </a:p>
        </p:txBody>
      </p:sp>
      <p:sp>
        <p:nvSpPr>
          <p:cNvPr id="4" name="Content Placeholder 3"/>
          <p:cNvSpPr>
            <a:spLocks noGrp="1"/>
          </p:cNvSpPr>
          <p:nvPr>
            <p:ph sz="half" idx="2"/>
          </p:nvPr>
        </p:nvSpPr>
        <p:spPr>
          <a:xfrm>
            <a:off x="677545" y="1729740"/>
            <a:ext cx="8596630" cy="4311650"/>
          </a:xfrm>
        </p:spPr>
        <p:txBody>
          <a:bodyPr/>
          <a:lstStyle/>
          <a:p>
            <a:pPr marL="0" indent="0">
              <a:buNone/>
            </a:pPr>
            <a:r>
              <a:rPr lang="en-US"/>
              <a:t>A microwave oven , or a microwave , is a kitchen appliance that cooks or heats food by dielectric heating. This is accomplished by using microwave radiation to heat water and other polarized molecules within the food</a:t>
            </a:r>
          </a:p>
        </p:txBody>
      </p:sp>
      <p:graphicFrame>
        <p:nvGraphicFramePr>
          <p:cNvPr id="5" name="Content Placeholder 4"/>
          <p:cNvGraphicFramePr>
            <a:graphicFrameLocks/>
          </p:cNvGraphicFramePr>
          <p:nvPr>
            <p:ph sz="half" idx="1"/>
          </p:nvPr>
        </p:nvGraphicFramePr>
        <p:xfrm>
          <a:off x="2583815" y="3308350"/>
          <a:ext cx="4184015" cy="2140585"/>
        </p:xfrm>
        <a:graphic>
          <a:graphicData uri="http://schemas.openxmlformats.org/presentationml/2006/ole">
            <p:oleObj spid="_x0000_s60417" r:id="rId3" imgW="6980952" imgH="3572374" progId="PBrush">
              <p:embed/>
            </p:oleObj>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5.12 ORGANIZATIONAL STRUCTURE IN KITCHEN </a:t>
            </a:r>
          </a:p>
        </p:txBody>
      </p:sp>
      <p:sp>
        <p:nvSpPr>
          <p:cNvPr id="3" name="Content Placeholder 2"/>
          <p:cNvSpPr>
            <a:spLocks noGrp="1"/>
          </p:cNvSpPr>
          <p:nvPr>
            <p:ph sz="half" idx="1"/>
          </p:nvPr>
        </p:nvSpPr>
        <p:spPr>
          <a:xfrm>
            <a:off x="677545" y="2160905"/>
            <a:ext cx="7563485" cy="3880485"/>
          </a:xfrm>
        </p:spPr>
        <p:txBody>
          <a:bodyPr/>
          <a:lstStyle/>
          <a:p>
            <a:r>
              <a:rPr lang="en-US"/>
              <a:t>Executive Chef / Head Chef </a:t>
            </a:r>
          </a:p>
          <a:p>
            <a:r>
              <a:rPr lang="en-US"/>
              <a:t>Sous Chef / Second Chef </a:t>
            </a:r>
          </a:p>
          <a:p>
            <a:r>
              <a:rPr lang="en-US"/>
              <a:t>Chef de Partie / Section Chef / Station Chef </a:t>
            </a:r>
          </a:p>
          <a:p>
            <a:r>
              <a:rPr lang="en-US"/>
              <a:t>Relief Chef / Chef Tournant </a:t>
            </a:r>
          </a:p>
          <a:p>
            <a:r>
              <a:rPr lang="en-US"/>
              <a:t>First Cook / Commis Chef </a:t>
            </a:r>
          </a:p>
          <a:p>
            <a:r>
              <a:rPr lang="en-US"/>
              <a:t>Cook </a:t>
            </a:r>
          </a:p>
          <a:p>
            <a:r>
              <a:rPr lang="en-US"/>
              <a:t>Cook Helper / Apprentice </a:t>
            </a:r>
          </a:p>
          <a:p>
            <a:r>
              <a:rPr lang="en-US"/>
              <a:t>Steward / Kitchen Porter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ORGANIZATIONAL STRUCTURE IN KITCHEN </a:t>
            </a:r>
          </a:p>
        </p:txBody>
      </p:sp>
      <p:sp>
        <p:nvSpPr>
          <p:cNvPr id="3" name="Content Placeholder 2"/>
          <p:cNvSpPr>
            <a:spLocks noGrp="1"/>
          </p:cNvSpPr>
          <p:nvPr>
            <p:ph sz="half" idx="1"/>
          </p:nvPr>
        </p:nvSpPr>
        <p:spPr>
          <a:xfrm>
            <a:off x="677545" y="2160905"/>
            <a:ext cx="8051165" cy="3880485"/>
          </a:xfrm>
        </p:spPr>
        <p:txBody>
          <a:bodyPr>
            <a:normAutofit lnSpcReduction="10000"/>
          </a:bodyPr>
          <a:lstStyle/>
          <a:p>
            <a:pPr marL="0" indent="0">
              <a:buNone/>
            </a:pPr>
            <a:r>
              <a:rPr lang="en-US"/>
              <a:t>Organizational Structure in kitchen depends on: </a:t>
            </a:r>
          </a:p>
          <a:p>
            <a:pPr marL="285750" indent="-285750"/>
            <a:r>
              <a:rPr lang="en-US"/>
              <a:t>Types of food ( ethnic cuisine ) </a:t>
            </a:r>
          </a:p>
          <a:p>
            <a:pPr marL="285750" indent="-285750"/>
            <a:r>
              <a:rPr lang="en-US"/>
              <a:t>Size of the operation </a:t>
            </a:r>
          </a:p>
          <a:p>
            <a:pPr marL="0" indent="0">
              <a:buNone/>
            </a:pPr>
            <a:endParaRPr lang="en-US"/>
          </a:p>
          <a:p>
            <a:pPr marL="0" indent="0">
              <a:buNone/>
            </a:pPr>
            <a:r>
              <a:rPr lang="en-US"/>
              <a:t>***Related to: </a:t>
            </a:r>
          </a:p>
          <a:p>
            <a:pPr marL="285750" indent="-285750"/>
            <a:r>
              <a:rPr lang="en-US"/>
              <a:t>How the establishment should be operated and managed </a:t>
            </a:r>
          </a:p>
          <a:p>
            <a:pPr marL="285750" indent="-285750"/>
            <a:r>
              <a:rPr lang="en-US"/>
              <a:t>Variety of equipments and ingredients required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EXECUTIVE CHEF</a:t>
            </a:r>
          </a:p>
        </p:txBody>
      </p:sp>
      <p:sp>
        <p:nvSpPr>
          <p:cNvPr id="3" name="Content Placeholder 2"/>
          <p:cNvSpPr>
            <a:spLocks noGrp="1"/>
          </p:cNvSpPr>
          <p:nvPr>
            <p:ph sz="half" idx="1"/>
          </p:nvPr>
        </p:nvSpPr>
        <p:spPr>
          <a:xfrm>
            <a:off x="677545" y="1826895"/>
            <a:ext cx="8106410" cy="4214495"/>
          </a:xfrm>
        </p:spPr>
        <p:txBody>
          <a:bodyPr/>
          <a:lstStyle/>
          <a:p>
            <a:pPr marL="285750" indent="-285750"/>
            <a:r>
              <a:rPr lang="en-US"/>
              <a:t>Organising the duties and responsibilities of kitchen staff </a:t>
            </a:r>
          </a:p>
          <a:p>
            <a:pPr marL="285750" indent="-285750"/>
            <a:endParaRPr lang="en-US"/>
          </a:p>
          <a:p>
            <a:pPr marL="285750" indent="-285750"/>
            <a:r>
              <a:rPr lang="en-US"/>
              <a:t>Ordering of inventory – set specification and grading </a:t>
            </a:r>
          </a:p>
          <a:p>
            <a:pPr marL="285750" indent="-285750"/>
            <a:endParaRPr lang="en-US"/>
          </a:p>
          <a:p>
            <a:pPr marL="285750" indent="-285750"/>
            <a:r>
              <a:rPr lang="en-US"/>
              <a:t>Documentation and other paper works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POINT TO REMEMBER WHEN WORKING IN THE KITCHEN </a:t>
            </a:r>
          </a:p>
        </p:txBody>
      </p:sp>
      <p:sp>
        <p:nvSpPr>
          <p:cNvPr id="3" name="Content Placeholder 2"/>
          <p:cNvSpPr>
            <a:spLocks noGrp="1"/>
          </p:cNvSpPr>
          <p:nvPr>
            <p:ph sz="half" idx="1"/>
          </p:nvPr>
        </p:nvSpPr>
        <p:spPr>
          <a:xfrm>
            <a:off x="677545" y="2160905"/>
            <a:ext cx="8050530" cy="3880485"/>
          </a:xfrm>
        </p:spPr>
        <p:txBody>
          <a:bodyPr>
            <a:normAutofit lnSpcReduction="20000"/>
          </a:bodyPr>
          <a:lstStyle/>
          <a:p>
            <a:pPr marL="285750" indent="-285750"/>
            <a:r>
              <a:rPr lang="en-US"/>
              <a:t>Cleanliness and hygiene – both personal and environment &gt;&gt; e.g. handling of food </a:t>
            </a:r>
          </a:p>
          <a:p>
            <a:pPr marL="285750" indent="-285750"/>
            <a:endParaRPr lang="en-US"/>
          </a:p>
          <a:p>
            <a:pPr marL="285750" indent="-285750"/>
            <a:r>
              <a:rPr lang="en-US"/>
              <a:t>Follow safety rules and procedures</a:t>
            </a:r>
          </a:p>
          <a:p>
            <a:pPr marL="285750" indent="-285750"/>
            <a:endParaRPr lang="en-US"/>
          </a:p>
          <a:p>
            <a:pPr marL="285750" indent="-285750"/>
            <a:r>
              <a:rPr lang="en-US"/>
              <a:t>Rely on team work and communication </a:t>
            </a:r>
          </a:p>
          <a:p>
            <a:pPr marL="285750" indent="-285750"/>
            <a:endParaRPr lang="en-US"/>
          </a:p>
          <a:p>
            <a:pPr marL="285750" indent="-285750"/>
            <a:r>
              <a:rPr lang="en-US"/>
              <a:t>Set up effective operational system to match the establishment’s features </a:t>
            </a:r>
          </a:p>
          <a:p>
            <a:pPr marL="285750" indent="-285750"/>
            <a:endParaRPr lang="en-US"/>
          </a:p>
          <a:p>
            <a:pPr marL="285750" indent="-285750"/>
            <a:r>
              <a:rPr lang="en-US"/>
              <a:t>Have good attitude and be friendly &gt;&gt; smile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669" y="609600"/>
            <a:ext cx="8596668" cy="1320800"/>
          </a:xfrm>
        </p:spPr>
        <p:txBody>
          <a:bodyPr/>
          <a:lstStyle/>
          <a:p>
            <a:r>
              <a:rPr lang="en-US"/>
              <a:t>BUSINESS EXCELLENCE MODEL </a:t>
            </a:r>
          </a:p>
        </p:txBody>
      </p:sp>
      <p:graphicFrame>
        <p:nvGraphicFramePr>
          <p:cNvPr id="4" name="Content Placeholder 3"/>
          <p:cNvGraphicFramePr>
            <a:graphicFrameLocks/>
          </p:cNvGraphicFramePr>
          <p:nvPr>
            <p:ph idx="1"/>
          </p:nvPr>
        </p:nvGraphicFramePr>
        <p:xfrm>
          <a:off x="1149985" y="2018665"/>
          <a:ext cx="7555230" cy="4037965"/>
        </p:xfrm>
        <a:graphic>
          <a:graphicData uri="http://schemas.openxmlformats.org/presentationml/2006/ole">
            <p:oleObj spid="_x0000_s1025" r:id="rId3" imgW="4619048" imgH="2828571" progId="PBrush">
              <p:embed/>
            </p:oleObj>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SWOT Analysis</a:t>
            </a:r>
          </a:p>
        </p:txBody>
      </p:sp>
      <p:graphicFrame>
        <p:nvGraphicFramePr>
          <p:cNvPr id="4" name="Content Placeholder 3"/>
          <p:cNvGraphicFramePr>
            <a:graphicFrameLocks/>
          </p:cNvGraphicFramePr>
          <p:nvPr>
            <p:ph idx="1"/>
          </p:nvPr>
        </p:nvGraphicFramePr>
        <p:xfrm>
          <a:off x="1177925" y="1595755"/>
          <a:ext cx="7095490" cy="4204335"/>
        </p:xfrm>
        <a:graphic>
          <a:graphicData uri="http://schemas.openxmlformats.org/presentationml/2006/ole">
            <p:oleObj spid="_x0000_s24577" r:id="rId3" imgW="4648849" imgH="3677163" progId="PBrush">
              <p:embed/>
            </p:oleObj>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MARKET SUMMARY </a:t>
            </a:r>
            <a:endParaRPr lang="en-US"/>
          </a:p>
        </p:txBody>
      </p:sp>
      <p:sp>
        <p:nvSpPr>
          <p:cNvPr id="3" name="Content Placeholder 2"/>
          <p:cNvSpPr>
            <a:spLocks noGrp="1"/>
          </p:cNvSpPr>
          <p:nvPr>
            <p:ph idx="1"/>
          </p:nvPr>
        </p:nvSpPr>
        <p:spPr>
          <a:xfrm>
            <a:off x="677545" y="1550035"/>
            <a:ext cx="8596630" cy="4491355"/>
          </a:xfrm>
        </p:spPr>
        <p:txBody>
          <a:bodyPr/>
          <a:lstStyle/>
          <a:p>
            <a:pPr marL="285750" indent="-285750"/>
            <a:r>
              <a:rPr lang="en-US"/>
              <a:t>The people of Dhanmondi are mostly aristocrat who are willing to pay enough for good food.</a:t>
            </a:r>
          </a:p>
          <a:p>
            <a:pPr marL="285750" indent="-285750"/>
            <a:r>
              <a:rPr lang="en-US"/>
              <a:t>Dhanmondi is also considered as a great place to raise family and there is a sizable portion of population are school age children. The population is approximately 5,00,000.</a:t>
            </a:r>
          </a:p>
          <a:p>
            <a:pPr marL="285750" indent="-285750"/>
            <a:r>
              <a:rPr lang="en-US"/>
              <a:t>People of Dhanmondi are mostly educated who like to spend more for quality product.</a:t>
            </a:r>
          </a:p>
          <a:p>
            <a:pPr marL="285750" indent="-285750"/>
            <a:r>
              <a:rPr lang="en-US"/>
              <a:t>The per capita income of people in our country is increasing gradually which is an indicator of increasing spending power.</a:t>
            </a:r>
          </a:p>
          <a:p>
            <a:pPr marL="285750" indent="-285750"/>
            <a:r>
              <a:rPr lang="en-US"/>
              <a:t>Dhanmondi is a leisure place with a lake which increase the potentiality of the restaurant.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5.3 STRENGTHS &amp; OPPORTUNITIES</a:t>
            </a:r>
            <a:endParaRPr lang="en-US"/>
          </a:p>
        </p:txBody>
      </p:sp>
      <p:sp>
        <p:nvSpPr>
          <p:cNvPr id="3" name="Content Placeholder 2"/>
          <p:cNvSpPr>
            <a:spLocks noGrp="1"/>
          </p:cNvSpPr>
          <p:nvPr>
            <p:ph idx="1"/>
          </p:nvPr>
        </p:nvSpPr>
        <p:spPr>
          <a:xfrm>
            <a:off x="677545" y="1784985"/>
            <a:ext cx="8596630" cy="4256405"/>
          </a:xfrm>
        </p:spPr>
        <p:txBody>
          <a:bodyPr>
            <a:normAutofit/>
          </a:bodyPr>
          <a:lstStyle/>
          <a:p>
            <a:pPr marL="285750" indent="-285750">
              <a:buFont typeface="Wingdings" panose="05000000000000000000" charset="0"/>
              <a:buChar char="Ø"/>
            </a:pPr>
            <a:r>
              <a:rPr lang="en-US"/>
              <a:t>We will provide reasonable customer satisfaction. </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We will provide tasty and hygienic food in a clean and neat dining room with washing and toilet facility. </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With a reasonable rate &amp; quantity. </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All the members of management team are properly qualified for this sector. </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We have adequate knowledge about renowned restaurant services all over the world.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WEAKNESS &amp; THREATS </a:t>
            </a:r>
            <a:endParaRPr lang="en-US"/>
          </a:p>
        </p:txBody>
      </p:sp>
      <p:sp>
        <p:nvSpPr>
          <p:cNvPr id="3" name="Content Placeholder 2"/>
          <p:cNvSpPr>
            <a:spLocks noGrp="1"/>
          </p:cNvSpPr>
          <p:nvPr>
            <p:ph idx="1"/>
          </p:nvPr>
        </p:nvSpPr>
        <p:spPr>
          <a:xfrm>
            <a:off x="677545" y="1812925"/>
            <a:ext cx="8596630" cy="4228465"/>
          </a:xfrm>
        </p:spPr>
        <p:txBody>
          <a:bodyPr>
            <a:normAutofit lnSpcReduction="10000"/>
          </a:bodyPr>
          <a:lstStyle/>
          <a:p>
            <a:pPr marL="285750" indent="-285750">
              <a:buFont typeface="Wingdings" panose="05000000000000000000" charset="0"/>
              <a:buChar char="Ø"/>
            </a:pPr>
            <a:r>
              <a:rPr lang="en-US"/>
              <a:t>Lack of Ambiance</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The restaurant is new and not established</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Loan burden</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We have limited owners capital funds</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Space for low profit margin</a:t>
            </a:r>
          </a:p>
          <a:p>
            <a:pPr marL="285750" indent="-285750">
              <a:buFont typeface="Wingdings" panose="05000000000000000000" charset="0"/>
              <a:buChar char="Ø"/>
            </a:pPr>
            <a:endParaRPr lang="en-US"/>
          </a:p>
          <a:p>
            <a:pPr marL="285750" indent="-285750">
              <a:buFont typeface="Wingdings" panose="05000000000000000000" charset="0"/>
              <a:buChar char="Ø"/>
            </a:pPr>
            <a:r>
              <a:rPr lang="en-US"/>
              <a:t>High competition </a:t>
            </a:r>
          </a:p>
          <a:p>
            <a:pPr marL="0" indent="0">
              <a:buFont typeface="Wingdings" panose="05000000000000000000" charset="0"/>
              <a:buNone/>
            </a:pPr>
            <a:endParaRPr lang="en-US"/>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TotalTime>
  <Words>1866</Words>
  <Application>Microsoft Office PowerPoint</Application>
  <PresentationFormat>Произвольный</PresentationFormat>
  <Paragraphs>243</Paragraphs>
  <Slides>44</Slides>
  <Notes>1</Notes>
  <HiddenSlides>0</HiddenSlides>
  <MMClips>0</MMClips>
  <ScaleCrop>false</ScaleCrop>
  <HeadingPairs>
    <vt:vector size="6" baseType="variant">
      <vt:variant>
        <vt:lpstr>Тема</vt:lpstr>
      </vt:variant>
      <vt:variant>
        <vt:i4>1</vt:i4>
      </vt:variant>
      <vt:variant>
        <vt:lpstr>Внедренные серверы OLE</vt:lpstr>
      </vt:variant>
      <vt:variant>
        <vt:i4>1</vt:i4>
      </vt:variant>
      <vt:variant>
        <vt:lpstr>Заголовки слайдов</vt:lpstr>
      </vt:variant>
      <vt:variant>
        <vt:i4>44</vt:i4>
      </vt:variant>
    </vt:vector>
  </HeadingPairs>
  <TitlesOfParts>
    <vt:vector size="46" baseType="lpstr">
      <vt:lpstr>Facet</vt:lpstr>
      <vt:lpstr>Paintbrush Picture</vt:lpstr>
      <vt:lpstr>5.0 Restaurant and Kitchen Operation  </vt:lpstr>
      <vt:lpstr>    RESTAURANT OPERATION </vt:lpstr>
      <vt:lpstr>5.1 Mission Statement </vt:lpstr>
      <vt:lpstr>5.2 OVERALL Strategy</vt:lpstr>
      <vt:lpstr>BUSINESS EXCELLENCE MODEL </vt:lpstr>
      <vt:lpstr>SWOT Analysis</vt:lpstr>
      <vt:lpstr>MARKET SUMMARY </vt:lpstr>
      <vt:lpstr>5.3 STRENGTHS &amp; OPPORTUNITIES</vt:lpstr>
      <vt:lpstr>WEAKNESS &amp; THREATS </vt:lpstr>
      <vt:lpstr>COMPETITION </vt:lpstr>
      <vt:lpstr>5.4 GOALS &amp; OBJECTIVE </vt:lpstr>
      <vt:lpstr>Слайд 12</vt:lpstr>
      <vt:lpstr>5.5 REQUIRED MANPOWER</vt:lpstr>
      <vt:lpstr>5.6 FINANCIAL PLAN </vt:lpstr>
      <vt:lpstr>Слайд 15</vt:lpstr>
      <vt:lpstr>WEEKLY SALES VARIANCE </vt:lpstr>
      <vt:lpstr>SIX-MONTH START-UP STAGE </vt:lpstr>
      <vt:lpstr>5.7 PRICING &amp; COST CONTROL</vt:lpstr>
      <vt:lpstr>5.8 RESOURCES REQUIREMENTS </vt:lpstr>
      <vt:lpstr>MARKET PROMOTION </vt:lpstr>
      <vt:lpstr>CUSTOMER ATTRACTION </vt:lpstr>
      <vt:lpstr>   EQUIPMENT, PREPARATION,METHODS OF COOKERY AND ORGANISATIONAL STRUCTURE IN KITCHEN</vt:lpstr>
      <vt:lpstr>5.9 KITCHEN KNIFES</vt:lpstr>
      <vt:lpstr>KITCHEN KNIFES </vt:lpstr>
      <vt:lpstr>5.10 PRINCIPLES OF HEAT TRANSFERENCE</vt:lpstr>
      <vt:lpstr>RADIATION </vt:lpstr>
      <vt:lpstr>CONDUCTION </vt:lpstr>
      <vt:lpstr>CONVECTION </vt:lpstr>
      <vt:lpstr>5.11 METHODS OF COOKERY</vt:lpstr>
      <vt:lpstr>BOILING</vt:lpstr>
      <vt:lpstr>POACHING </vt:lpstr>
      <vt:lpstr>STEAMING</vt:lpstr>
      <vt:lpstr>BRAISING</vt:lpstr>
      <vt:lpstr>STEWING</vt:lpstr>
      <vt:lpstr>ROASTING</vt:lpstr>
      <vt:lpstr>BAKING</vt:lpstr>
      <vt:lpstr>GRILLING </vt:lpstr>
      <vt:lpstr>FRYING</vt:lpstr>
      <vt:lpstr>PAPER BAGS  (En papillote) </vt:lpstr>
      <vt:lpstr>MICROWAVE COOKING</vt:lpstr>
      <vt:lpstr>5.12 ORGANIZATIONAL STRUCTURE IN KITCHEN </vt:lpstr>
      <vt:lpstr>ORGANIZATIONAL STRUCTURE IN KITCHEN </vt:lpstr>
      <vt:lpstr>EXECUTIVE CHEF</vt:lpstr>
      <vt:lpstr>KEY POINT TO REMEMBER WHEN WORKING IN THE KITCHEN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Jovena Naidu</dc:creator>
  <cp:lastModifiedBy> </cp:lastModifiedBy>
  <cp:revision>8</cp:revision>
  <dcterms:created xsi:type="dcterms:W3CDTF">2017-03-22T11:34:00Z</dcterms:created>
  <dcterms:modified xsi:type="dcterms:W3CDTF">2017-04-19T10:09:07Z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1033-10.2.0.5811</vt:lpwstr>
  </property>
</Properties>
</file>